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63" r:id="rId5"/>
    <p:sldId id="267" r:id="rId6"/>
    <p:sldId id="260" r:id="rId7"/>
    <p:sldId id="268" r:id="rId8"/>
    <p:sldId id="269" r:id="rId9"/>
    <p:sldId id="270" r:id="rId10"/>
    <p:sldId id="271" r:id="rId11"/>
    <p:sldId id="272" r:id="rId12"/>
    <p:sldId id="262" r:id="rId13"/>
    <p:sldId id="265" r:id="rId14"/>
    <p:sldId id="266" r:id="rId15"/>
  </p:sldIdLst>
  <p:sldSz cx="18288000" cy="10287000"/>
  <p:notesSz cx="6858000" cy="9144000"/>
  <p:embeddedFontLst>
    <p:embeddedFont>
      <p:font typeface="Code Pro" panose="020B0604020202020204" charset="0"/>
      <p:regular r:id="rId16"/>
    </p:embeddedFont>
    <p:embeddedFont>
      <p:font typeface="Intro" panose="02000000000000000000" charset="0"/>
      <p:regular r:id="rId17"/>
    </p:embeddedFont>
    <p:embeddedFont>
      <p:font typeface="Open Sans Extra Bold" panose="020B0604020202020204" charset="0"/>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F7ECFD-C665-4928-B140-2F4555426282}" v="65" dt="2025-06-16T03:47:01.0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p:scale>
          <a:sx n="60" d="100"/>
          <a:sy n="60" d="100"/>
        </p:scale>
        <p:origin x="298" y="-331"/>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B Advogados" userId="05fb83b08401d435" providerId="LiveId" clId="{F1F7ECFD-C665-4928-B140-2F4555426282}"/>
    <pc:docChg chg="undo redo custSel addSld delSld modSld sldOrd">
      <pc:chgData name="PB Advogados" userId="05fb83b08401d435" providerId="LiveId" clId="{F1F7ECFD-C665-4928-B140-2F4555426282}" dt="2025-06-16T03:49:19.630" v="4078" actId="1076"/>
      <pc:docMkLst>
        <pc:docMk/>
      </pc:docMkLst>
      <pc:sldChg chg="modSp mod">
        <pc:chgData name="PB Advogados" userId="05fb83b08401d435" providerId="LiveId" clId="{F1F7ECFD-C665-4928-B140-2F4555426282}" dt="2025-06-16T03:49:19.630" v="4078" actId="1076"/>
        <pc:sldMkLst>
          <pc:docMk/>
          <pc:sldMk cId="0" sldId="256"/>
        </pc:sldMkLst>
        <pc:spChg chg="mod">
          <ac:chgData name="PB Advogados" userId="05fb83b08401d435" providerId="LiveId" clId="{F1F7ECFD-C665-4928-B140-2F4555426282}" dt="2025-06-16T03:49:19.630" v="4078" actId="1076"/>
          <ac:spMkLst>
            <pc:docMk/>
            <pc:sldMk cId="0" sldId="256"/>
            <ac:spMk id="2" creationId="{00000000-0000-0000-0000-000000000000}"/>
          </ac:spMkLst>
        </pc:spChg>
        <pc:spChg chg="mod">
          <ac:chgData name="PB Advogados" userId="05fb83b08401d435" providerId="LiveId" clId="{F1F7ECFD-C665-4928-B140-2F4555426282}" dt="2025-06-16T03:49:18.852" v="4077" actId="113"/>
          <ac:spMkLst>
            <pc:docMk/>
            <pc:sldMk cId="0" sldId="256"/>
            <ac:spMk id="7" creationId="{00000000-0000-0000-0000-000000000000}"/>
          </ac:spMkLst>
        </pc:spChg>
      </pc:sldChg>
      <pc:sldChg chg="del">
        <pc:chgData name="PB Advogados" userId="05fb83b08401d435" providerId="LiveId" clId="{F1F7ECFD-C665-4928-B140-2F4555426282}" dt="2025-06-16T02:32:59.617" v="2296" actId="47"/>
        <pc:sldMkLst>
          <pc:docMk/>
          <pc:sldMk cId="0" sldId="259"/>
        </pc:sldMkLst>
      </pc:sldChg>
      <pc:sldChg chg="addSp delSp modSp mod ord">
        <pc:chgData name="PB Advogados" userId="05fb83b08401d435" providerId="LiveId" clId="{F1F7ECFD-C665-4928-B140-2F4555426282}" dt="2025-06-16T02:17:46.906" v="1850" actId="1076"/>
        <pc:sldMkLst>
          <pc:docMk/>
          <pc:sldMk cId="0" sldId="260"/>
        </pc:sldMkLst>
        <pc:spChg chg="mod">
          <ac:chgData name="PB Advogados" userId="05fb83b08401d435" providerId="LiveId" clId="{F1F7ECFD-C665-4928-B140-2F4555426282}" dt="2025-06-16T01:33:27.962" v="280" actId="20577"/>
          <ac:spMkLst>
            <pc:docMk/>
            <pc:sldMk cId="0" sldId="260"/>
            <ac:spMk id="5" creationId="{00000000-0000-0000-0000-000000000000}"/>
          </ac:spMkLst>
        </pc:spChg>
        <pc:spChg chg="mod">
          <ac:chgData name="PB Advogados" userId="05fb83b08401d435" providerId="LiveId" clId="{F1F7ECFD-C665-4928-B140-2F4555426282}" dt="2025-06-16T02:12:15.141" v="1806" actId="20577"/>
          <ac:spMkLst>
            <pc:docMk/>
            <pc:sldMk cId="0" sldId="260"/>
            <ac:spMk id="6" creationId="{00000000-0000-0000-0000-000000000000}"/>
          </ac:spMkLst>
        </pc:spChg>
        <pc:spChg chg="mod">
          <ac:chgData name="PB Advogados" userId="05fb83b08401d435" providerId="LiveId" clId="{F1F7ECFD-C665-4928-B140-2F4555426282}" dt="2025-06-16T01:37:44.948" v="351" actId="1076"/>
          <ac:spMkLst>
            <pc:docMk/>
            <pc:sldMk cId="0" sldId="260"/>
            <ac:spMk id="7" creationId="{00000000-0000-0000-0000-000000000000}"/>
          </ac:spMkLst>
        </pc:spChg>
        <pc:spChg chg="del">
          <ac:chgData name="PB Advogados" userId="05fb83b08401d435" providerId="LiveId" clId="{F1F7ECFD-C665-4928-B140-2F4555426282}" dt="2025-06-16T01:34:45.745" v="332" actId="478"/>
          <ac:spMkLst>
            <pc:docMk/>
            <pc:sldMk cId="0" sldId="260"/>
            <ac:spMk id="8" creationId="{00000000-0000-0000-0000-000000000000}"/>
          </ac:spMkLst>
        </pc:spChg>
        <pc:spChg chg="del">
          <ac:chgData name="PB Advogados" userId="05fb83b08401d435" providerId="LiveId" clId="{F1F7ECFD-C665-4928-B140-2F4555426282}" dt="2025-06-16T01:34:49.859" v="333" actId="478"/>
          <ac:spMkLst>
            <pc:docMk/>
            <pc:sldMk cId="0" sldId="260"/>
            <ac:spMk id="9" creationId="{00000000-0000-0000-0000-000000000000}"/>
          </ac:spMkLst>
        </pc:spChg>
        <pc:picChg chg="add mod">
          <ac:chgData name="PB Advogados" userId="05fb83b08401d435" providerId="LiveId" clId="{F1F7ECFD-C665-4928-B140-2F4555426282}" dt="2025-06-16T02:17:46.906" v="1850" actId="1076"/>
          <ac:picMkLst>
            <pc:docMk/>
            <pc:sldMk cId="0" sldId="260"/>
            <ac:picMk id="20" creationId="{4A1C3EC5-8C0F-CE09-90BE-654590780442}"/>
          </ac:picMkLst>
        </pc:picChg>
      </pc:sldChg>
      <pc:sldChg chg="del">
        <pc:chgData name="PB Advogados" userId="05fb83b08401d435" providerId="LiveId" clId="{F1F7ECFD-C665-4928-B140-2F4555426282}" dt="2025-06-16T02:33:01.459" v="2297" actId="47"/>
        <pc:sldMkLst>
          <pc:docMk/>
          <pc:sldMk cId="0" sldId="261"/>
        </pc:sldMkLst>
      </pc:sldChg>
      <pc:sldChg chg="modSp mod">
        <pc:chgData name="PB Advogados" userId="05fb83b08401d435" providerId="LiveId" clId="{F1F7ECFD-C665-4928-B140-2F4555426282}" dt="2025-06-16T02:39:19.870" v="2854" actId="6549"/>
        <pc:sldMkLst>
          <pc:docMk/>
          <pc:sldMk cId="0" sldId="262"/>
        </pc:sldMkLst>
        <pc:spChg chg="mod">
          <ac:chgData name="PB Advogados" userId="05fb83b08401d435" providerId="LiveId" clId="{F1F7ECFD-C665-4928-B140-2F4555426282}" dt="2025-06-16T02:33:47.143" v="2330" actId="14100"/>
          <ac:spMkLst>
            <pc:docMk/>
            <pc:sldMk cId="0" sldId="262"/>
            <ac:spMk id="6" creationId="{00000000-0000-0000-0000-000000000000}"/>
          </ac:spMkLst>
        </pc:spChg>
        <pc:spChg chg="mod">
          <ac:chgData name="PB Advogados" userId="05fb83b08401d435" providerId="LiveId" clId="{F1F7ECFD-C665-4928-B140-2F4555426282}" dt="2025-06-16T02:35:42.997" v="2477" actId="14100"/>
          <ac:spMkLst>
            <pc:docMk/>
            <pc:sldMk cId="0" sldId="262"/>
            <ac:spMk id="7" creationId="{00000000-0000-0000-0000-000000000000}"/>
          </ac:spMkLst>
        </pc:spChg>
        <pc:spChg chg="mod">
          <ac:chgData name="PB Advogados" userId="05fb83b08401d435" providerId="LiveId" clId="{F1F7ECFD-C665-4928-B140-2F4555426282}" dt="2025-06-16T02:39:19.870" v="2854" actId="6549"/>
          <ac:spMkLst>
            <pc:docMk/>
            <pc:sldMk cId="0" sldId="262"/>
            <ac:spMk id="8" creationId="{00000000-0000-0000-0000-000000000000}"/>
          </ac:spMkLst>
        </pc:spChg>
        <pc:spChg chg="mod">
          <ac:chgData name="PB Advogados" userId="05fb83b08401d435" providerId="LiveId" clId="{F1F7ECFD-C665-4928-B140-2F4555426282}" dt="2025-06-16T02:39:10.905" v="2853" actId="20577"/>
          <ac:spMkLst>
            <pc:docMk/>
            <pc:sldMk cId="0" sldId="262"/>
            <ac:spMk id="9" creationId="{00000000-0000-0000-0000-000000000000}"/>
          </ac:spMkLst>
        </pc:spChg>
        <pc:spChg chg="mod">
          <ac:chgData name="PB Advogados" userId="05fb83b08401d435" providerId="LiveId" clId="{F1F7ECFD-C665-4928-B140-2F4555426282}" dt="2025-06-16T02:34:00.865" v="2343" actId="20577"/>
          <ac:spMkLst>
            <pc:docMk/>
            <pc:sldMk cId="0" sldId="262"/>
            <ac:spMk id="10" creationId="{00000000-0000-0000-0000-000000000000}"/>
          </ac:spMkLst>
        </pc:spChg>
        <pc:spChg chg="mod">
          <ac:chgData name="PB Advogados" userId="05fb83b08401d435" providerId="LiveId" clId="{F1F7ECFD-C665-4928-B140-2F4555426282}" dt="2025-06-16T02:37:47.261" v="2724" actId="20577"/>
          <ac:spMkLst>
            <pc:docMk/>
            <pc:sldMk cId="0" sldId="262"/>
            <ac:spMk id="11" creationId="{00000000-0000-0000-0000-000000000000}"/>
          </ac:spMkLst>
        </pc:spChg>
        <pc:spChg chg="mod">
          <ac:chgData name="PB Advogados" userId="05fb83b08401d435" providerId="LiveId" clId="{F1F7ECFD-C665-4928-B140-2F4555426282}" dt="2025-06-16T02:36:04.888" v="2513" actId="14100"/>
          <ac:spMkLst>
            <pc:docMk/>
            <pc:sldMk cId="0" sldId="262"/>
            <ac:spMk id="12" creationId="{00000000-0000-0000-0000-000000000000}"/>
          </ac:spMkLst>
        </pc:spChg>
      </pc:sldChg>
      <pc:sldChg chg="addSp delSp modSp mod">
        <pc:chgData name="PB Advogados" userId="05fb83b08401d435" providerId="LiveId" clId="{F1F7ECFD-C665-4928-B140-2F4555426282}" dt="2025-06-16T03:48:29.493" v="4074" actId="1076"/>
        <pc:sldMkLst>
          <pc:docMk/>
          <pc:sldMk cId="0" sldId="263"/>
        </pc:sldMkLst>
        <pc:spChg chg="add mod">
          <ac:chgData name="PB Advogados" userId="05fb83b08401d435" providerId="LiveId" clId="{F1F7ECFD-C665-4928-B140-2F4555426282}" dt="2025-06-16T03:35:04.765" v="3799" actId="1076"/>
          <ac:spMkLst>
            <pc:docMk/>
            <pc:sldMk cId="0" sldId="263"/>
            <ac:spMk id="31" creationId="{94FECD29-9C40-D196-2291-EB1FAC80A107}"/>
          </ac:spMkLst>
        </pc:spChg>
        <pc:spChg chg="add mod">
          <ac:chgData name="PB Advogados" userId="05fb83b08401d435" providerId="LiveId" clId="{F1F7ECFD-C665-4928-B140-2F4555426282}" dt="2025-06-16T03:37:41.497" v="3857" actId="6549"/>
          <ac:spMkLst>
            <pc:docMk/>
            <pc:sldMk cId="0" sldId="263"/>
            <ac:spMk id="32" creationId="{60D32281-6E9D-F8D9-F32B-71B64111A94E}"/>
          </ac:spMkLst>
        </pc:spChg>
        <pc:spChg chg="add del">
          <ac:chgData name="PB Advogados" userId="05fb83b08401d435" providerId="LiveId" clId="{F1F7ECFD-C665-4928-B140-2F4555426282}" dt="2025-06-16T03:38:03.322" v="3859" actId="22"/>
          <ac:spMkLst>
            <pc:docMk/>
            <pc:sldMk cId="0" sldId="263"/>
            <ac:spMk id="34" creationId="{64B062FB-EB54-B853-7633-27881849CF2A}"/>
          </ac:spMkLst>
        </pc:spChg>
        <pc:spChg chg="add mod">
          <ac:chgData name="PB Advogados" userId="05fb83b08401d435" providerId="LiveId" clId="{F1F7ECFD-C665-4928-B140-2F4555426282}" dt="2025-06-16T03:39:26.018" v="3883" actId="1076"/>
          <ac:spMkLst>
            <pc:docMk/>
            <pc:sldMk cId="0" sldId="263"/>
            <ac:spMk id="35" creationId="{D21BE83F-99D7-91D8-A1B9-9398191A821E}"/>
          </ac:spMkLst>
        </pc:spChg>
        <pc:spChg chg="add mod">
          <ac:chgData name="PB Advogados" userId="05fb83b08401d435" providerId="LiveId" clId="{F1F7ECFD-C665-4928-B140-2F4555426282}" dt="2025-06-16T03:42:39.171" v="3939" actId="255"/>
          <ac:spMkLst>
            <pc:docMk/>
            <pc:sldMk cId="0" sldId="263"/>
            <ac:spMk id="36" creationId="{22BE89CD-8DA0-2FBE-4764-592AEAFB0609}"/>
          </ac:spMkLst>
        </pc:spChg>
        <pc:spChg chg="add mod">
          <ac:chgData name="PB Advogados" userId="05fb83b08401d435" providerId="LiveId" clId="{F1F7ECFD-C665-4928-B140-2F4555426282}" dt="2025-06-16T03:46:11.803" v="4023" actId="6549"/>
          <ac:spMkLst>
            <pc:docMk/>
            <pc:sldMk cId="0" sldId="263"/>
            <ac:spMk id="37" creationId="{A1BDB6B6-BFE5-C135-6A54-693FE2D63DC6}"/>
          </ac:spMkLst>
        </pc:spChg>
        <pc:spChg chg="add mod">
          <ac:chgData name="PB Advogados" userId="05fb83b08401d435" providerId="LiveId" clId="{F1F7ECFD-C665-4928-B140-2F4555426282}" dt="2025-06-16T03:48:29.493" v="4074" actId="1076"/>
          <ac:spMkLst>
            <pc:docMk/>
            <pc:sldMk cId="0" sldId="263"/>
            <ac:spMk id="38" creationId="{CC2DB615-C87F-6DDB-76ED-043059231504}"/>
          </ac:spMkLst>
        </pc:spChg>
      </pc:sldChg>
      <pc:sldChg chg="del">
        <pc:chgData name="PB Advogados" userId="05fb83b08401d435" providerId="LiveId" clId="{F1F7ECFD-C665-4928-B140-2F4555426282}" dt="2025-06-16T02:46:06.671" v="3653" actId="47"/>
        <pc:sldMkLst>
          <pc:docMk/>
          <pc:sldMk cId="0" sldId="264"/>
        </pc:sldMkLst>
      </pc:sldChg>
      <pc:sldChg chg="modSp mod">
        <pc:chgData name="PB Advogados" userId="05fb83b08401d435" providerId="LiveId" clId="{F1F7ECFD-C665-4928-B140-2F4555426282}" dt="2025-06-16T02:46:56.785" v="3666" actId="20577"/>
        <pc:sldMkLst>
          <pc:docMk/>
          <pc:sldMk cId="0" sldId="265"/>
        </pc:sldMkLst>
        <pc:spChg chg="mod">
          <ac:chgData name="PB Advogados" userId="05fb83b08401d435" providerId="LiveId" clId="{F1F7ECFD-C665-4928-B140-2F4555426282}" dt="2025-06-16T02:43:45.006" v="3496" actId="20577"/>
          <ac:spMkLst>
            <pc:docMk/>
            <pc:sldMk cId="0" sldId="265"/>
            <ac:spMk id="7" creationId="{00000000-0000-0000-0000-000000000000}"/>
          </ac:spMkLst>
        </pc:spChg>
        <pc:spChg chg="mod">
          <ac:chgData name="PB Advogados" userId="05fb83b08401d435" providerId="LiveId" clId="{F1F7ECFD-C665-4928-B140-2F4555426282}" dt="2025-06-16T02:46:56.785" v="3666" actId="20577"/>
          <ac:spMkLst>
            <pc:docMk/>
            <pc:sldMk cId="0" sldId="265"/>
            <ac:spMk id="8" creationId="{00000000-0000-0000-0000-000000000000}"/>
          </ac:spMkLst>
        </pc:spChg>
      </pc:sldChg>
      <pc:sldChg chg="modSp mod">
        <pc:chgData name="PB Advogados" userId="05fb83b08401d435" providerId="LiveId" clId="{F1F7ECFD-C665-4928-B140-2F4555426282}" dt="2025-06-16T01:18:05.220" v="0" actId="1076"/>
        <pc:sldMkLst>
          <pc:docMk/>
          <pc:sldMk cId="1832638360" sldId="267"/>
        </pc:sldMkLst>
        <pc:spChg chg="mod">
          <ac:chgData name="PB Advogados" userId="05fb83b08401d435" providerId="LiveId" clId="{F1F7ECFD-C665-4928-B140-2F4555426282}" dt="2025-06-16T01:18:05.220" v="0" actId="1076"/>
          <ac:spMkLst>
            <pc:docMk/>
            <pc:sldMk cId="1832638360" sldId="267"/>
            <ac:spMk id="2" creationId="{786F2FB9-B559-454A-BC02-47BB5BC81E6A}"/>
          </ac:spMkLst>
        </pc:spChg>
      </pc:sldChg>
      <pc:sldChg chg="new del">
        <pc:chgData name="PB Advogados" userId="05fb83b08401d435" providerId="LiveId" clId="{F1F7ECFD-C665-4928-B140-2F4555426282}" dt="2025-06-16T01:40:17.574" v="357" actId="680"/>
        <pc:sldMkLst>
          <pc:docMk/>
          <pc:sldMk cId="1679727837" sldId="268"/>
        </pc:sldMkLst>
      </pc:sldChg>
      <pc:sldChg chg="addSp delSp modSp add del mod">
        <pc:chgData name="PB Advogados" userId="05fb83b08401d435" providerId="LiveId" clId="{F1F7ECFD-C665-4928-B140-2F4555426282}" dt="2025-06-16T02:32:25.704" v="2295" actId="113"/>
        <pc:sldMkLst>
          <pc:docMk/>
          <pc:sldMk cId="2168932703" sldId="268"/>
        </pc:sldMkLst>
        <pc:spChg chg="mod">
          <ac:chgData name="PB Advogados" userId="05fb83b08401d435" providerId="LiveId" clId="{F1F7ECFD-C665-4928-B140-2F4555426282}" dt="2025-06-16T01:40:31.219" v="380" actId="20577"/>
          <ac:spMkLst>
            <pc:docMk/>
            <pc:sldMk cId="2168932703" sldId="268"/>
            <ac:spMk id="2" creationId="{E35F017E-1E7D-3EEC-F6C5-751B6245398F}"/>
          </ac:spMkLst>
        </pc:spChg>
        <pc:spChg chg="mod">
          <ac:chgData name="PB Advogados" userId="05fb83b08401d435" providerId="LiveId" clId="{F1F7ECFD-C665-4928-B140-2F4555426282}" dt="2025-06-16T02:32:25.704" v="2295" actId="113"/>
          <ac:spMkLst>
            <pc:docMk/>
            <pc:sldMk cId="2168932703" sldId="268"/>
            <ac:spMk id="3" creationId="{261DA7CB-6F14-50D4-1090-663B3BBBAFD4}"/>
          </ac:spMkLst>
        </pc:spChg>
        <pc:picChg chg="add del mod">
          <ac:chgData name="PB Advogados" userId="05fb83b08401d435" providerId="LiveId" clId="{F1F7ECFD-C665-4928-B140-2F4555426282}" dt="2025-06-16T01:50:44.527" v="1025" actId="34307"/>
          <ac:picMkLst>
            <pc:docMk/>
            <pc:sldMk cId="2168932703" sldId="268"/>
            <ac:picMk id="13" creationId="{121114A9-3408-7915-03FC-839FF7A19377}"/>
          </ac:picMkLst>
        </pc:picChg>
      </pc:sldChg>
      <pc:sldChg chg="addSp delSp modSp add mod">
        <pc:chgData name="PB Advogados" userId="05fb83b08401d435" providerId="LiveId" clId="{F1F7ECFD-C665-4928-B140-2F4555426282}" dt="2025-06-16T02:32:18.399" v="2294" actId="113"/>
        <pc:sldMkLst>
          <pc:docMk/>
          <pc:sldMk cId="1275015663" sldId="269"/>
        </pc:sldMkLst>
        <pc:spChg chg="mod">
          <ac:chgData name="PB Advogados" userId="05fb83b08401d435" providerId="LiveId" clId="{F1F7ECFD-C665-4928-B140-2F4555426282}" dt="2025-06-16T02:32:18.399" v="2294" actId="113"/>
          <ac:spMkLst>
            <pc:docMk/>
            <pc:sldMk cId="1275015663" sldId="269"/>
            <ac:spMk id="3" creationId="{35A7C776-4402-2549-8160-D88BB8FD1233}"/>
          </ac:spMkLst>
        </pc:spChg>
        <pc:spChg chg="del mod topLvl">
          <ac:chgData name="PB Advogados" userId="05fb83b08401d435" providerId="LiveId" clId="{F1F7ECFD-C665-4928-B140-2F4555426282}" dt="2025-06-16T02:16:54.764" v="1847" actId="21"/>
          <ac:spMkLst>
            <pc:docMk/>
            <pc:sldMk cId="1275015663" sldId="269"/>
            <ac:spMk id="14" creationId="{2B3806D6-F0BC-4000-8DD9-62143FF4801B}"/>
          </ac:spMkLst>
        </pc:spChg>
        <pc:spChg chg="mod topLvl">
          <ac:chgData name="PB Advogados" userId="05fb83b08401d435" providerId="LiveId" clId="{F1F7ECFD-C665-4928-B140-2F4555426282}" dt="2025-06-16T02:16:54.764" v="1847" actId="21"/>
          <ac:spMkLst>
            <pc:docMk/>
            <pc:sldMk cId="1275015663" sldId="269"/>
            <ac:spMk id="15" creationId="{175BA70D-A2A0-052F-D99D-460421D3CFCF}"/>
          </ac:spMkLst>
        </pc:spChg>
        <pc:grpChg chg="add del mod">
          <ac:chgData name="PB Advogados" userId="05fb83b08401d435" providerId="LiveId" clId="{F1F7ECFD-C665-4928-B140-2F4555426282}" dt="2025-06-16T02:16:54.764" v="1847" actId="21"/>
          <ac:grpSpMkLst>
            <pc:docMk/>
            <pc:sldMk cId="1275015663" sldId="269"/>
            <ac:grpSpMk id="13" creationId="{B88F48F3-A0FE-1726-5A3E-0E7EE9E2BCB3}"/>
          </ac:grpSpMkLst>
        </pc:grpChg>
      </pc:sldChg>
      <pc:sldChg chg="addSp delSp modSp new del mod">
        <pc:chgData name="PB Advogados" userId="05fb83b08401d435" providerId="LiveId" clId="{F1F7ECFD-C665-4928-B140-2F4555426282}" dt="2025-06-16T01:59:36.570" v="1076" actId="47"/>
        <pc:sldMkLst>
          <pc:docMk/>
          <pc:sldMk cId="3512818143" sldId="269"/>
        </pc:sldMkLst>
        <pc:spChg chg="add del mod">
          <ac:chgData name="PB Advogados" userId="05fb83b08401d435" providerId="LiveId" clId="{F1F7ECFD-C665-4928-B140-2F4555426282}" dt="2025-06-16T01:57:39.192" v="1039"/>
          <ac:spMkLst>
            <pc:docMk/>
            <pc:sldMk cId="3512818143" sldId="269"/>
            <ac:spMk id="6" creationId="{FD3817E7-8136-A22A-5A72-C694C86FC218}"/>
          </ac:spMkLst>
        </pc:spChg>
        <pc:spChg chg="add mod">
          <ac:chgData name="PB Advogados" userId="05fb83b08401d435" providerId="LiveId" clId="{F1F7ECFD-C665-4928-B140-2F4555426282}" dt="2025-06-16T01:58:53.277" v="1075" actId="122"/>
          <ac:spMkLst>
            <pc:docMk/>
            <pc:sldMk cId="3512818143" sldId="269"/>
            <ac:spMk id="7" creationId="{2DB7881E-6240-3888-759E-DA4ED58FC9B2}"/>
          </ac:spMkLst>
        </pc:spChg>
        <pc:picChg chg="add mod">
          <ac:chgData name="PB Advogados" userId="05fb83b08401d435" providerId="LiveId" clId="{F1F7ECFD-C665-4928-B140-2F4555426282}" dt="2025-06-16T01:58:09.110" v="1043" actId="14100"/>
          <ac:picMkLst>
            <pc:docMk/>
            <pc:sldMk cId="3512818143" sldId="269"/>
            <ac:picMk id="3" creationId="{AFA12DCE-5A0B-079F-59F2-79E5720FCC08}"/>
          </ac:picMkLst>
        </pc:picChg>
        <pc:picChg chg="add mod">
          <ac:chgData name="PB Advogados" userId="05fb83b08401d435" providerId="LiveId" clId="{F1F7ECFD-C665-4928-B140-2F4555426282}" dt="2025-06-16T01:57:23.601" v="1036" actId="1076"/>
          <ac:picMkLst>
            <pc:docMk/>
            <pc:sldMk cId="3512818143" sldId="269"/>
            <ac:picMk id="5" creationId="{D3F1CBD7-D40A-ED2E-7E51-630395607A97}"/>
          </ac:picMkLst>
        </pc:picChg>
      </pc:sldChg>
      <pc:sldChg chg="addSp delSp modSp add mod ord">
        <pc:chgData name="PB Advogados" userId="05fb83b08401d435" providerId="LiveId" clId="{F1F7ECFD-C665-4928-B140-2F4555426282}" dt="2025-06-16T02:31:55.712" v="2293" actId="27636"/>
        <pc:sldMkLst>
          <pc:docMk/>
          <pc:sldMk cId="2830790640" sldId="270"/>
        </pc:sldMkLst>
        <pc:spChg chg="mod">
          <ac:chgData name="PB Advogados" userId="05fb83b08401d435" providerId="LiveId" clId="{F1F7ECFD-C665-4928-B140-2F4555426282}" dt="2025-06-16T02:31:55.712" v="2293" actId="27636"/>
          <ac:spMkLst>
            <pc:docMk/>
            <pc:sldMk cId="2830790640" sldId="270"/>
            <ac:spMk id="3" creationId="{BD371266-1909-6B5A-D357-F34AE4D1664C}"/>
          </ac:spMkLst>
        </pc:spChg>
        <pc:spChg chg="add del mod">
          <ac:chgData name="PB Advogados" userId="05fb83b08401d435" providerId="LiveId" clId="{F1F7ECFD-C665-4928-B140-2F4555426282}" dt="2025-06-16T02:31:14.381" v="2195" actId="478"/>
          <ac:spMkLst>
            <pc:docMk/>
            <pc:sldMk cId="2830790640" sldId="270"/>
            <ac:spMk id="13" creationId="{C2183F29-AFF8-6FB1-E7CC-7563C56E0B3E}"/>
          </ac:spMkLst>
        </pc:spChg>
      </pc:sldChg>
      <pc:sldChg chg="addSp modSp add del mod ord">
        <pc:chgData name="PB Advogados" userId="05fb83b08401d435" providerId="LiveId" clId="{F1F7ECFD-C665-4928-B140-2F4555426282}" dt="2025-06-16T02:16:30.422" v="1845" actId="47"/>
        <pc:sldMkLst>
          <pc:docMk/>
          <pc:sldMk cId="473571406" sldId="271"/>
        </pc:sldMkLst>
        <pc:spChg chg="mod">
          <ac:chgData name="PB Advogados" userId="05fb83b08401d435" providerId="LiveId" clId="{F1F7ECFD-C665-4928-B140-2F4555426282}" dt="2025-06-16T02:15:15.429" v="1831" actId="20577"/>
          <ac:spMkLst>
            <pc:docMk/>
            <pc:sldMk cId="473571406" sldId="271"/>
            <ac:spMk id="5" creationId="{9355982F-2888-FE6D-97F7-27687C63C596}"/>
          </ac:spMkLst>
        </pc:spChg>
        <pc:spChg chg="mod">
          <ac:chgData name="PB Advogados" userId="05fb83b08401d435" providerId="LiveId" clId="{F1F7ECFD-C665-4928-B140-2F4555426282}" dt="2025-06-16T02:15:38.814" v="1834" actId="1076"/>
          <ac:spMkLst>
            <pc:docMk/>
            <pc:sldMk cId="473571406" sldId="271"/>
            <ac:spMk id="6" creationId="{0B097C5F-334E-19A2-E782-088DC73F7510}"/>
          </ac:spMkLst>
        </pc:spChg>
        <pc:spChg chg="add mod">
          <ac:chgData name="PB Advogados" userId="05fb83b08401d435" providerId="LiveId" clId="{F1F7ECFD-C665-4928-B140-2F4555426282}" dt="2025-06-16T02:16:13.383" v="1844" actId="14100"/>
          <ac:spMkLst>
            <pc:docMk/>
            <pc:sldMk cId="473571406" sldId="271"/>
            <ac:spMk id="8" creationId="{FE58D8EB-EAE0-988A-DB03-342F719D389C}"/>
          </ac:spMkLst>
        </pc:spChg>
        <pc:grpChg chg="mod">
          <ac:chgData name="PB Advogados" userId="05fb83b08401d435" providerId="LiveId" clId="{F1F7ECFD-C665-4928-B140-2F4555426282}" dt="2025-06-16T02:16:03.468" v="1842" actId="1076"/>
          <ac:grpSpMkLst>
            <pc:docMk/>
            <pc:sldMk cId="473571406" sldId="271"/>
            <ac:grpSpMk id="2" creationId="{89121E16-451B-19CE-369C-8E872D287DD0}"/>
          </ac:grpSpMkLst>
        </pc:grpChg>
      </pc:sldChg>
      <pc:sldChg chg="addSp delSp modSp add mod ord">
        <pc:chgData name="PB Advogados" userId="05fb83b08401d435" providerId="LiveId" clId="{F1F7ECFD-C665-4928-B140-2F4555426282}" dt="2025-06-16T02:26:31.433" v="2130" actId="113"/>
        <pc:sldMkLst>
          <pc:docMk/>
          <pc:sldMk cId="1830618731" sldId="271"/>
        </pc:sldMkLst>
        <pc:spChg chg="mod">
          <ac:chgData name="PB Advogados" userId="05fb83b08401d435" providerId="LiveId" clId="{F1F7ECFD-C665-4928-B140-2F4555426282}" dt="2025-06-16T02:26:31.433" v="2130" actId="113"/>
          <ac:spMkLst>
            <pc:docMk/>
            <pc:sldMk cId="1830618731" sldId="271"/>
            <ac:spMk id="3" creationId="{BC93E49C-D4B7-B821-0E49-FF71CA564247}"/>
          </ac:spMkLst>
        </pc:spChg>
        <pc:spChg chg="add mod">
          <ac:chgData name="PB Advogados" userId="05fb83b08401d435" providerId="LiveId" clId="{F1F7ECFD-C665-4928-B140-2F4555426282}" dt="2025-06-16T02:19:14.609" v="1877" actId="767"/>
          <ac:spMkLst>
            <pc:docMk/>
            <pc:sldMk cId="1830618731" sldId="271"/>
            <ac:spMk id="14" creationId="{B16A9354-73BC-5BC2-B9B2-A2C5B48D372B}"/>
          </ac:spMkLst>
        </pc:spChg>
        <pc:spChg chg="add del mod">
          <ac:chgData name="PB Advogados" userId="05fb83b08401d435" providerId="LiveId" clId="{F1F7ECFD-C665-4928-B140-2F4555426282}" dt="2025-06-16T02:23:07.094" v="1998"/>
          <ac:spMkLst>
            <pc:docMk/>
            <pc:sldMk cId="1830618731" sldId="271"/>
            <ac:spMk id="16" creationId="{809C0D2D-1682-E74F-9F46-1E49D66319E0}"/>
          </ac:spMkLst>
        </pc:spChg>
        <pc:picChg chg="add mod">
          <ac:chgData name="PB Advogados" userId="05fb83b08401d435" providerId="LiveId" clId="{F1F7ECFD-C665-4928-B140-2F4555426282}" dt="2025-06-16T02:24:02.287" v="2025" actId="1076"/>
          <ac:picMkLst>
            <pc:docMk/>
            <pc:sldMk cId="1830618731" sldId="271"/>
            <ac:picMk id="13" creationId="{A3D1005F-08B2-243C-B982-299DB8AA7544}"/>
          </ac:picMkLst>
        </pc:picChg>
      </pc:sldChg>
      <pc:sldChg chg="delSp modSp add mod">
        <pc:chgData name="PB Advogados" userId="05fb83b08401d435" providerId="LiveId" clId="{F1F7ECFD-C665-4928-B140-2F4555426282}" dt="2025-06-16T02:52:32.465" v="3797" actId="1076"/>
        <pc:sldMkLst>
          <pc:docMk/>
          <pc:sldMk cId="2391223255" sldId="272"/>
        </pc:sldMkLst>
        <pc:spChg chg="mod">
          <ac:chgData name="PB Advogados" userId="05fb83b08401d435" providerId="LiveId" clId="{F1F7ECFD-C665-4928-B140-2F4555426282}" dt="2025-06-16T02:52:32.465" v="3797" actId="1076"/>
          <ac:spMkLst>
            <pc:docMk/>
            <pc:sldMk cId="2391223255" sldId="272"/>
            <ac:spMk id="3" creationId="{02F93D62-E004-D293-8D61-03F22E14CFCD}"/>
          </ac:spMkLst>
        </pc:spChg>
        <pc:grpChg chg="del mod">
          <ac:chgData name="PB Advogados" userId="05fb83b08401d435" providerId="LiveId" clId="{F1F7ECFD-C665-4928-B140-2F4555426282}" dt="2025-06-16T02:52:26.231" v="3796" actId="478"/>
          <ac:grpSpMkLst>
            <pc:docMk/>
            <pc:sldMk cId="2391223255" sldId="272"/>
            <ac:grpSpMk id="4" creationId="{DB3A7AC8-B9C2-31BA-4F61-61249310E8B5}"/>
          </ac:grpSpMkLst>
        </pc:gr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810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6629" b="-16629"/>
            </a:stretch>
          </a:blipFill>
        </p:spPr>
        <p:txBody>
          <a:bodyPr/>
          <a:lstStyle/>
          <a:p>
            <a:endParaRPr lang="pt-BR"/>
          </a:p>
        </p:txBody>
      </p:sp>
      <p:grpSp>
        <p:nvGrpSpPr>
          <p:cNvPr id="3" name="Group 3"/>
          <p:cNvGrpSpPr/>
          <p:nvPr/>
        </p:nvGrpSpPr>
        <p:grpSpPr>
          <a:xfrm>
            <a:off x="3011372" y="7669888"/>
            <a:ext cx="12265257" cy="906705"/>
            <a:chOff x="0" y="0"/>
            <a:chExt cx="3230356" cy="238803"/>
          </a:xfrm>
        </p:grpSpPr>
        <p:sp>
          <p:nvSpPr>
            <p:cNvPr id="4" name="Freeform 4"/>
            <p:cNvSpPr/>
            <p:nvPr/>
          </p:nvSpPr>
          <p:spPr>
            <a:xfrm>
              <a:off x="0" y="0"/>
              <a:ext cx="3230356" cy="238803"/>
            </a:xfrm>
            <a:custGeom>
              <a:avLst/>
              <a:gdLst/>
              <a:ahLst/>
              <a:cxnLst/>
              <a:rect l="l" t="t" r="r" b="b"/>
              <a:pathLst>
                <a:path w="3230356" h="238803">
                  <a:moveTo>
                    <a:pt x="0" y="0"/>
                  </a:moveTo>
                  <a:lnTo>
                    <a:pt x="3230356" y="0"/>
                  </a:lnTo>
                  <a:lnTo>
                    <a:pt x="3230356" y="238803"/>
                  </a:lnTo>
                  <a:lnTo>
                    <a:pt x="0" y="238803"/>
                  </a:lnTo>
                  <a:close/>
                </a:path>
              </a:pathLst>
            </a:custGeom>
            <a:solidFill>
              <a:srgbClr val="000000">
                <a:alpha val="0"/>
              </a:srgbClr>
            </a:solidFill>
            <a:ln w="38100" cap="sq">
              <a:solidFill>
                <a:srgbClr val="FFFFFF"/>
              </a:solidFill>
              <a:prstDash val="solid"/>
              <a:miter/>
            </a:ln>
          </p:spPr>
          <p:txBody>
            <a:bodyPr/>
            <a:lstStyle/>
            <a:p>
              <a:endParaRPr lang="pt-BR"/>
            </a:p>
          </p:txBody>
        </p:sp>
        <p:sp>
          <p:nvSpPr>
            <p:cNvPr id="5" name="TextBox 5"/>
            <p:cNvSpPr txBox="1"/>
            <p:nvPr/>
          </p:nvSpPr>
          <p:spPr>
            <a:xfrm>
              <a:off x="0" y="-57150"/>
              <a:ext cx="3230356" cy="295953"/>
            </a:xfrm>
            <a:prstGeom prst="rect">
              <a:avLst/>
            </a:prstGeom>
          </p:spPr>
          <p:txBody>
            <a:bodyPr lIns="50800" tIns="50800" rIns="50800" bIns="50800" rtlCol="0" anchor="ctr"/>
            <a:lstStyle/>
            <a:p>
              <a:pPr algn="ctr">
                <a:lnSpc>
                  <a:spcPts val="3262"/>
                </a:lnSpc>
              </a:pPr>
              <a:endParaRPr/>
            </a:p>
          </p:txBody>
        </p:sp>
      </p:grpSp>
      <p:sp>
        <p:nvSpPr>
          <p:cNvPr id="6" name="TextBox 6"/>
          <p:cNvSpPr txBox="1"/>
          <p:nvPr/>
        </p:nvSpPr>
        <p:spPr>
          <a:xfrm>
            <a:off x="1821948" y="3723061"/>
            <a:ext cx="14480558" cy="2506712"/>
          </a:xfrm>
          <a:prstGeom prst="rect">
            <a:avLst/>
          </a:prstGeom>
        </p:spPr>
        <p:txBody>
          <a:bodyPr lIns="0" tIns="0" rIns="0" bIns="0" rtlCol="0" anchor="t">
            <a:spAutoFit/>
          </a:bodyPr>
          <a:lstStyle/>
          <a:p>
            <a:pPr algn="ctr">
              <a:lnSpc>
                <a:spcPts val="10430"/>
              </a:lnSpc>
            </a:pPr>
            <a:r>
              <a:rPr lang="en-US" sz="5400" dirty="0" err="1">
                <a:solidFill>
                  <a:srgbClr val="FFFFFF"/>
                </a:solidFill>
                <a:latin typeface="Intro"/>
                <a:ea typeface="Intro"/>
                <a:cs typeface="Intro"/>
                <a:sym typeface="Intro"/>
              </a:rPr>
              <a:t>Fundos</a:t>
            </a:r>
            <a:r>
              <a:rPr lang="en-US" sz="5400" dirty="0">
                <a:solidFill>
                  <a:srgbClr val="FFFFFF"/>
                </a:solidFill>
                <a:latin typeface="Intro"/>
                <a:ea typeface="Intro"/>
                <a:cs typeface="Intro"/>
                <a:sym typeface="Intro"/>
              </a:rPr>
              <a:t> </a:t>
            </a:r>
            <a:r>
              <a:rPr lang="en-US" sz="5400" dirty="0" err="1">
                <a:solidFill>
                  <a:srgbClr val="FFFFFF"/>
                </a:solidFill>
                <a:latin typeface="Intro"/>
                <a:ea typeface="Intro"/>
                <a:cs typeface="Intro"/>
                <a:sym typeface="Intro"/>
              </a:rPr>
              <a:t>estressados</a:t>
            </a:r>
            <a:endParaRPr lang="en-US" sz="5400" dirty="0">
              <a:solidFill>
                <a:srgbClr val="FFFFFF"/>
              </a:solidFill>
              <a:latin typeface="Intro"/>
              <a:ea typeface="Intro"/>
              <a:cs typeface="Intro"/>
              <a:sym typeface="Intro"/>
            </a:endParaRPr>
          </a:p>
          <a:p>
            <a:pPr algn="ctr">
              <a:lnSpc>
                <a:spcPts val="10430"/>
              </a:lnSpc>
            </a:pPr>
            <a:r>
              <a:rPr lang="en-US" sz="5400" dirty="0" err="1">
                <a:solidFill>
                  <a:srgbClr val="FFFFFF"/>
                </a:solidFill>
                <a:latin typeface="Intro"/>
                <a:ea typeface="Intro"/>
                <a:cs typeface="Intro"/>
                <a:sym typeface="Intro"/>
              </a:rPr>
              <a:t>Acompanhamento</a:t>
            </a:r>
            <a:r>
              <a:rPr lang="en-US" sz="5400" dirty="0">
                <a:solidFill>
                  <a:srgbClr val="FFFFFF"/>
                </a:solidFill>
                <a:latin typeface="Intro"/>
                <a:ea typeface="Intro"/>
                <a:cs typeface="Intro"/>
                <a:sym typeface="Intro"/>
              </a:rPr>
              <a:t> e </a:t>
            </a:r>
            <a:r>
              <a:rPr lang="en-US" sz="5400" dirty="0" err="1">
                <a:solidFill>
                  <a:srgbClr val="FFFFFF"/>
                </a:solidFill>
                <a:latin typeface="Intro"/>
                <a:ea typeface="Intro"/>
                <a:cs typeface="Intro"/>
                <a:sym typeface="Intro"/>
              </a:rPr>
              <a:t>recuperação</a:t>
            </a:r>
            <a:endParaRPr lang="en-US" sz="5400" dirty="0">
              <a:solidFill>
                <a:srgbClr val="FFFFFF"/>
              </a:solidFill>
              <a:latin typeface="Intro"/>
              <a:ea typeface="Intro"/>
              <a:cs typeface="Intro"/>
              <a:sym typeface="Intro"/>
            </a:endParaRPr>
          </a:p>
        </p:txBody>
      </p:sp>
      <p:sp>
        <p:nvSpPr>
          <p:cNvPr id="7" name="TextBox 7"/>
          <p:cNvSpPr txBox="1"/>
          <p:nvPr/>
        </p:nvSpPr>
        <p:spPr>
          <a:xfrm>
            <a:off x="2884225" y="7955064"/>
            <a:ext cx="12519550" cy="355403"/>
          </a:xfrm>
          <a:prstGeom prst="rect">
            <a:avLst/>
          </a:prstGeom>
        </p:spPr>
        <p:txBody>
          <a:bodyPr lIns="0" tIns="0" rIns="0" bIns="0" rtlCol="0" anchor="t">
            <a:spAutoFit/>
          </a:bodyPr>
          <a:lstStyle/>
          <a:p>
            <a:pPr algn="ctr">
              <a:lnSpc>
                <a:spcPts val="2732"/>
              </a:lnSpc>
            </a:pPr>
            <a:r>
              <a:rPr lang="en-US" sz="2484" b="1" dirty="0">
                <a:solidFill>
                  <a:srgbClr val="FFFFFF"/>
                </a:solidFill>
                <a:latin typeface="Code Pro"/>
                <a:ea typeface="Code Pro"/>
                <a:cs typeface="Code Pro"/>
                <a:sym typeface="Code Pro"/>
              </a:rPr>
              <a:t>KLERMANN DE PENNAFORT CALDAS NETO</a:t>
            </a:r>
          </a:p>
        </p:txBody>
      </p:sp>
      <p:grpSp>
        <p:nvGrpSpPr>
          <p:cNvPr id="9" name="Group 9"/>
          <p:cNvGrpSpPr/>
          <p:nvPr/>
        </p:nvGrpSpPr>
        <p:grpSpPr>
          <a:xfrm>
            <a:off x="0" y="0"/>
            <a:ext cx="4108205" cy="4108205"/>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alpha val="8627"/>
              </a:srgbClr>
            </a:solidFill>
          </p:spPr>
          <p:txBody>
            <a:bodyPr/>
            <a:lstStyle/>
            <a:p>
              <a:endParaRPr lang="pt-BR"/>
            </a:p>
          </p:txBody>
        </p:sp>
        <p:sp>
          <p:nvSpPr>
            <p:cNvPr id="11" name="TextBox 11"/>
            <p:cNvSpPr txBox="1"/>
            <p:nvPr/>
          </p:nvSpPr>
          <p:spPr>
            <a:xfrm>
              <a:off x="76200" y="57150"/>
              <a:ext cx="660400" cy="679450"/>
            </a:xfrm>
            <a:prstGeom prst="rect">
              <a:avLst/>
            </a:prstGeom>
          </p:spPr>
          <p:txBody>
            <a:bodyPr lIns="10571" tIns="10571" rIns="10571" bIns="10571" rtlCol="0" anchor="ctr"/>
            <a:lstStyle/>
            <a:p>
              <a:pPr algn="ctr">
                <a:lnSpc>
                  <a:spcPts val="525"/>
                </a:lnSpc>
              </a:pPr>
              <a:endParaRPr/>
            </a:p>
          </p:txBody>
        </p:sp>
      </p:grpSp>
      <p:grpSp>
        <p:nvGrpSpPr>
          <p:cNvPr id="12" name="Group 12"/>
          <p:cNvGrpSpPr/>
          <p:nvPr/>
        </p:nvGrpSpPr>
        <p:grpSpPr>
          <a:xfrm>
            <a:off x="434625" y="532219"/>
            <a:ext cx="3419157" cy="2637380"/>
            <a:chOff x="0" y="0"/>
            <a:chExt cx="4558876" cy="3516507"/>
          </a:xfrm>
        </p:grpSpPr>
        <p:sp>
          <p:nvSpPr>
            <p:cNvPr id="13" name="TextBox 13"/>
            <p:cNvSpPr txBox="1"/>
            <p:nvPr/>
          </p:nvSpPr>
          <p:spPr>
            <a:xfrm>
              <a:off x="526907" y="3230092"/>
              <a:ext cx="3017676" cy="286415"/>
            </a:xfrm>
            <a:prstGeom prst="rect">
              <a:avLst/>
            </a:prstGeom>
          </p:spPr>
          <p:txBody>
            <a:bodyPr lIns="0" tIns="0" rIns="0" bIns="0" rtlCol="0" anchor="t">
              <a:spAutoFit/>
            </a:bodyPr>
            <a:lstStyle/>
            <a:p>
              <a:pPr algn="ctr">
                <a:lnSpc>
                  <a:spcPts val="1736"/>
                </a:lnSpc>
              </a:pPr>
              <a:r>
                <a:rPr lang="en-US" sz="1240">
                  <a:solidFill>
                    <a:srgbClr val="FFFFFF"/>
                  </a:solidFill>
                  <a:latin typeface="Arial"/>
                  <a:ea typeface="Arial"/>
                  <a:cs typeface="Arial"/>
                  <a:sym typeface="Arial"/>
                </a:rPr>
                <a:t>ARMAÇÃO DOS BÚZIOS - RJ</a:t>
              </a:r>
            </a:p>
          </p:txBody>
        </p:sp>
        <p:sp>
          <p:nvSpPr>
            <p:cNvPr id="14" name="Freeform 14"/>
            <p:cNvSpPr/>
            <p:nvPr/>
          </p:nvSpPr>
          <p:spPr>
            <a:xfrm>
              <a:off x="412791" y="2101901"/>
              <a:ext cx="3245909" cy="618484"/>
            </a:xfrm>
            <a:custGeom>
              <a:avLst/>
              <a:gdLst/>
              <a:ahLst/>
              <a:cxnLst/>
              <a:rect l="l" t="t" r="r" b="b"/>
              <a:pathLst>
                <a:path w="3245909" h="618484">
                  <a:moveTo>
                    <a:pt x="0" y="0"/>
                  </a:moveTo>
                  <a:lnTo>
                    <a:pt x="3245908" y="0"/>
                  </a:lnTo>
                  <a:lnTo>
                    <a:pt x="3245908" y="618484"/>
                  </a:lnTo>
                  <a:lnTo>
                    <a:pt x="0" y="618484"/>
                  </a:lnTo>
                  <a:lnTo>
                    <a:pt x="0" y="0"/>
                  </a:lnTo>
                  <a:close/>
                </a:path>
              </a:pathLst>
            </a:custGeom>
            <a:blipFill>
              <a:blip r:embed="rId3"/>
              <a:stretch>
                <a:fillRect l="-71630" t="-280043" r="-81277" b="-208395"/>
              </a:stretch>
            </a:blipFill>
          </p:spPr>
          <p:txBody>
            <a:bodyPr/>
            <a:lstStyle/>
            <a:p>
              <a:endParaRPr lang="pt-BR"/>
            </a:p>
          </p:txBody>
        </p:sp>
        <p:sp>
          <p:nvSpPr>
            <p:cNvPr id="15" name="Freeform 15"/>
            <p:cNvSpPr/>
            <p:nvPr/>
          </p:nvSpPr>
          <p:spPr>
            <a:xfrm>
              <a:off x="412791" y="2688458"/>
              <a:ext cx="3245909" cy="534497"/>
            </a:xfrm>
            <a:custGeom>
              <a:avLst/>
              <a:gdLst/>
              <a:ahLst/>
              <a:cxnLst/>
              <a:rect l="l" t="t" r="r" b="b"/>
              <a:pathLst>
                <a:path w="3245909" h="534497">
                  <a:moveTo>
                    <a:pt x="0" y="0"/>
                  </a:moveTo>
                  <a:lnTo>
                    <a:pt x="3245908" y="0"/>
                  </a:lnTo>
                  <a:lnTo>
                    <a:pt x="3245908" y="534497"/>
                  </a:lnTo>
                  <a:lnTo>
                    <a:pt x="0" y="534497"/>
                  </a:lnTo>
                  <a:lnTo>
                    <a:pt x="0" y="0"/>
                  </a:lnTo>
                  <a:close/>
                </a:path>
              </a:pathLst>
            </a:custGeom>
            <a:blipFill>
              <a:blip r:embed="rId3"/>
              <a:stretch>
                <a:fillRect l="-71630" t="-433787" r="-81277" b="-147114"/>
              </a:stretch>
            </a:blipFill>
          </p:spPr>
          <p:txBody>
            <a:bodyPr/>
            <a:lstStyle/>
            <a:p>
              <a:endParaRPr lang="pt-BR"/>
            </a:p>
          </p:txBody>
        </p:sp>
        <p:sp>
          <p:nvSpPr>
            <p:cNvPr id="16" name="Freeform 16"/>
            <p:cNvSpPr/>
            <p:nvPr/>
          </p:nvSpPr>
          <p:spPr>
            <a:xfrm>
              <a:off x="0" y="0"/>
              <a:ext cx="4558876" cy="2318581"/>
            </a:xfrm>
            <a:custGeom>
              <a:avLst/>
              <a:gdLst/>
              <a:ahLst/>
              <a:cxnLst/>
              <a:rect l="l" t="t" r="r" b="b"/>
              <a:pathLst>
                <a:path w="4558876" h="2318581">
                  <a:moveTo>
                    <a:pt x="0" y="0"/>
                  </a:moveTo>
                  <a:lnTo>
                    <a:pt x="4558876" y="0"/>
                  </a:lnTo>
                  <a:lnTo>
                    <a:pt x="4558876" y="2318581"/>
                  </a:lnTo>
                  <a:lnTo>
                    <a:pt x="0" y="2318581"/>
                  </a:lnTo>
                  <a:lnTo>
                    <a:pt x="0" y="0"/>
                  </a:lnTo>
                  <a:close/>
                </a:path>
              </a:pathLst>
            </a:custGeom>
            <a:blipFill>
              <a:blip r:embed="rId4"/>
              <a:stretch>
                <a:fillRect b="-5193"/>
              </a:stretch>
            </a:blipFill>
          </p:spPr>
          <p:txBody>
            <a:bodyPr/>
            <a:lstStyle/>
            <a:p>
              <a:endParaRPr lang="pt-BR"/>
            </a:p>
          </p:txBody>
        </p:sp>
        <p:sp>
          <p:nvSpPr>
            <p:cNvPr id="17" name="TextBox 17"/>
            <p:cNvSpPr txBox="1"/>
            <p:nvPr/>
          </p:nvSpPr>
          <p:spPr>
            <a:xfrm>
              <a:off x="552499" y="1322798"/>
              <a:ext cx="1297265" cy="646468"/>
            </a:xfrm>
            <a:prstGeom prst="rect">
              <a:avLst/>
            </a:prstGeom>
          </p:spPr>
          <p:txBody>
            <a:bodyPr lIns="0" tIns="0" rIns="0" bIns="0" rtlCol="0" anchor="t">
              <a:spAutoFit/>
            </a:bodyPr>
            <a:lstStyle/>
            <a:p>
              <a:pPr algn="l">
                <a:lnSpc>
                  <a:spcPts val="4109"/>
                </a:lnSpc>
              </a:pPr>
              <a:r>
                <a:rPr lang="en-US" sz="2935" spc="52">
                  <a:solidFill>
                    <a:srgbClr val="0EFEC1"/>
                  </a:solidFill>
                  <a:latin typeface="Open Sans Extra Bold"/>
                  <a:ea typeface="Open Sans Extra Bold"/>
                  <a:cs typeface="Open Sans Extra Bold"/>
                  <a:sym typeface="Open Sans Extra Bold"/>
                </a:rPr>
                <a:t>XVIII</a:t>
              </a: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B4AF85-F8C1-5C4E-D662-66BAD5B42612}"/>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924CF8F-E6E0-2258-5C69-B891C286548E}"/>
              </a:ext>
            </a:extLst>
          </p:cNvPr>
          <p:cNvSpPr>
            <a:spLocks noGrp="1"/>
          </p:cNvSpPr>
          <p:nvPr>
            <p:ph type="title"/>
          </p:nvPr>
        </p:nvSpPr>
        <p:spPr>
          <a:xfrm>
            <a:off x="516502" y="322241"/>
            <a:ext cx="17334957" cy="1512362"/>
          </a:xfrm>
        </p:spPr>
        <p:txBody>
          <a:bodyPr>
            <a:noAutofit/>
          </a:bodyPr>
          <a:lstStyle/>
          <a:p>
            <a:r>
              <a:rPr lang="en-US" sz="6000" dirty="0" err="1">
                <a:solidFill>
                  <a:srgbClr val="154891"/>
                </a:solidFill>
                <a:latin typeface="Intro"/>
                <a:ea typeface="Intro"/>
                <a:cs typeface="Intro"/>
                <a:sym typeface="Intro"/>
              </a:rPr>
              <a:t>Tratamento</a:t>
            </a:r>
            <a:r>
              <a:rPr lang="en-US" sz="6000" dirty="0">
                <a:solidFill>
                  <a:srgbClr val="154891"/>
                </a:solidFill>
                <a:latin typeface="Intro"/>
                <a:ea typeface="Intro"/>
                <a:cs typeface="Intro"/>
                <a:sym typeface="Intro"/>
              </a:rPr>
              <a:t> </a:t>
            </a:r>
            <a:r>
              <a:rPr lang="en-US" sz="6000" dirty="0" err="1">
                <a:solidFill>
                  <a:srgbClr val="154891"/>
                </a:solidFill>
                <a:latin typeface="Intro"/>
                <a:ea typeface="Intro"/>
                <a:cs typeface="Intro"/>
                <a:sym typeface="Intro"/>
              </a:rPr>
              <a:t>regulatório</a:t>
            </a:r>
            <a:endParaRPr lang="pt-BR" sz="6000" dirty="0"/>
          </a:p>
        </p:txBody>
      </p:sp>
      <p:sp>
        <p:nvSpPr>
          <p:cNvPr id="3" name="Espaço Reservado para Conteúdo 2">
            <a:extLst>
              <a:ext uri="{FF2B5EF4-FFF2-40B4-BE49-F238E27FC236}">
                <a16:creationId xmlns:a16="http://schemas.microsoft.com/office/drawing/2014/main" id="{BC93E49C-D4B7-B821-0E49-FF71CA564247}"/>
              </a:ext>
            </a:extLst>
          </p:cNvPr>
          <p:cNvSpPr>
            <a:spLocks noGrp="1"/>
          </p:cNvSpPr>
          <p:nvPr>
            <p:ph idx="1"/>
          </p:nvPr>
        </p:nvSpPr>
        <p:spPr>
          <a:xfrm>
            <a:off x="551670" y="1834603"/>
            <a:ext cx="17334958" cy="8130156"/>
          </a:xfrm>
        </p:spPr>
        <p:txBody>
          <a:bodyPr>
            <a:normAutofit fontScale="92500" lnSpcReduction="20000"/>
          </a:bodyPr>
          <a:lstStyle/>
          <a:p>
            <a:pPr marL="0" indent="0">
              <a:lnSpc>
                <a:spcPct val="150000"/>
              </a:lnSpc>
              <a:spcBef>
                <a:spcPts val="600"/>
              </a:spcBef>
              <a:spcAft>
                <a:spcPts val="600"/>
              </a:spcAft>
              <a:buNone/>
            </a:pPr>
            <a:r>
              <a:rPr lang="en-US" dirty="0">
                <a:solidFill>
                  <a:srgbClr val="154891"/>
                </a:solidFill>
                <a:latin typeface="Intro"/>
                <a:ea typeface="Intro"/>
                <a:cs typeface="Intro"/>
                <a:sym typeface="Intro"/>
              </a:rPr>
              <a:t>               </a:t>
            </a:r>
            <a:r>
              <a:rPr lang="en-US" dirty="0" err="1">
                <a:solidFill>
                  <a:srgbClr val="154891"/>
                </a:solidFill>
                <a:latin typeface="Intro"/>
                <a:ea typeface="Intro"/>
                <a:cs typeface="Intro"/>
                <a:sym typeface="Intro"/>
              </a:rPr>
              <a:t>Alertas</a:t>
            </a:r>
            <a:endParaRPr lang="en-US" dirty="0">
              <a:solidFill>
                <a:srgbClr val="154891"/>
              </a:solidFill>
              <a:latin typeface="Intro"/>
              <a:ea typeface="Intro"/>
              <a:cs typeface="Intro"/>
              <a:sym typeface="Intro"/>
            </a:endParaRPr>
          </a:p>
          <a:p>
            <a:pPr marL="457200" lvl="1" indent="0" algn="just">
              <a:lnSpc>
                <a:spcPct val="150000"/>
              </a:lnSpc>
              <a:spcBef>
                <a:spcPts val="600"/>
              </a:spcBef>
              <a:spcAft>
                <a:spcPts val="600"/>
              </a:spcAft>
              <a:buNone/>
            </a:pPr>
            <a:endParaRPr lang="en-US" sz="2200" dirty="0">
              <a:solidFill>
                <a:srgbClr val="154891"/>
              </a:solidFill>
              <a:latin typeface="Code Pro"/>
              <a:sym typeface="Code Pro"/>
            </a:endParaRPr>
          </a:p>
          <a:p>
            <a:pPr marL="457200" lvl="1" indent="0" algn="just">
              <a:lnSpc>
                <a:spcPct val="150000"/>
              </a:lnSpc>
              <a:spcBef>
                <a:spcPts val="600"/>
              </a:spcBef>
              <a:spcAft>
                <a:spcPts val="600"/>
              </a:spcAft>
              <a:buNone/>
            </a:pPr>
            <a:r>
              <a:rPr lang="en-US" sz="2200" b="1" dirty="0" err="1">
                <a:solidFill>
                  <a:srgbClr val="154891"/>
                </a:solidFill>
                <a:latin typeface="Code Pro"/>
                <a:sym typeface="Code Pro"/>
              </a:rPr>
              <a:t>Portaria</a:t>
            </a:r>
            <a:r>
              <a:rPr lang="en-US" sz="2200" b="1" dirty="0">
                <a:solidFill>
                  <a:srgbClr val="154891"/>
                </a:solidFill>
                <a:latin typeface="Code Pro"/>
                <a:sym typeface="Code Pro"/>
              </a:rPr>
              <a:t> MPS 1.467/2022 - Art. 152, § 5º:</a:t>
            </a:r>
          </a:p>
          <a:p>
            <a:pPr marL="457200" lvl="1" indent="0" algn="just">
              <a:lnSpc>
                <a:spcPct val="150000"/>
              </a:lnSpc>
              <a:spcBef>
                <a:spcPts val="600"/>
              </a:spcBef>
              <a:spcAft>
                <a:spcPts val="600"/>
              </a:spcAft>
              <a:buNone/>
            </a:pPr>
            <a:r>
              <a:rPr lang="pt-BR" sz="2200" dirty="0">
                <a:solidFill>
                  <a:srgbClr val="154891"/>
                </a:solidFill>
                <a:latin typeface="Code Pro"/>
                <a:sym typeface="Code Pro"/>
              </a:rPr>
              <a:t>A unidade gestora deverá comprovar que envidou todos os esforços como investidor, inclusive por meio de registros em assembleia geral de cotistas, para que não ocorressem as situações de desenquadramento de que tratam os incisos IV e V do § 1º, optando pela alternativa que melhor atenda aos princípios de segurança, rentabilidade, solvência, liquidez, motivação, adequação à natureza de suas obrigações e transparência. </a:t>
            </a:r>
          </a:p>
          <a:p>
            <a:pPr marL="457200" lvl="1" indent="0" algn="just">
              <a:lnSpc>
                <a:spcPct val="150000"/>
              </a:lnSpc>
              <a:spcBef>
                <a:spcPts val="600"/>
              </a:spcBef>
              <a:spcAft>
                <a:spcPts val="600"/>
              </a:spcAft>
              <a:buNone/>
            </a:pPr>
            <a:endParaRPr lang="pt-BR" sz="2200" dirty="0">
              <a:solidFill>
                <a:srgbClr val="154891"/>
              </a:solidFill>
              <a:latin typeface="Code Pro"/>
              <a:sym typeface="Code Pro"/>
            </a:endParaRPr>
          </a:p>
          <a:p>
            <a:pPr marL="457200" lvl="1" indent="0" algn="just">
              <a:lnSpc>
                <a:spcPct val="150000"/>
              </a:lnSpc>
              <a:spcBef>
                <a:spcPts val="600"/>
              </a:spcBef>
              <a:spcAft>
                <a:spcPts val="600"/>
              </a:spcAft>
              <a:buNone/>
            </a:pPr>
            <a:r>
              <a:rPr lang="pt-BR" sz="2200" b="1" dirty="0">
                <a:solidFill>
                  <a:srgbClr val="154891"/>
                </a:solidFill>
                <a:latin typeface="Code Pro"/>
                <a:sym typeface="Code Pro"/>
              </a:rPr>
              <a:t>OC CVM-SIN/SPREV nº 1/2018: As aplicações sujeitas às disposições da Resolução incluem:</a:t>
            </a:r>
          </a:p>
          <a:p>
            <a:pPr marL="457200" lvl="1" indent="0" algn="just">
              <a:lnSpc>
                <a:spcPct val="150000"/>
              </a:lnSpc>
              <a:spcBef>
                <a:spcPts val="600"/>
              </a:spcBef>
              <a:spcAft>
                <a:spcPts val="600"/>
              </a:spcAft>
              <a:buNone/>
            </a:pPr>
            <a:r>
              <a:rPr lang="pt-BR" sz="2200" dirty="0">
                <a:solidFill>
                  <a:srgbClr val="154891"/>
                </a:solidFill>
                <a:latin typeface="Code Pro"/>
                <a:sym typeface="Code Pro"/>
              </a:rPr>
              <a:t>(i) aquisição de cotas por meio do mercado secundário;</a:t>
            </a:r>
          </a:p>
          <a:p>
            <a:pPr marL="457200" lvl="1" indent="0" algn="just">
              <a:lnSpc>
                <a:spcPct val="150000"/>
              </a:lnSpc>
              <a:spcBef>
                <a:spcPts val="600"/>
              </a:spcBef>
              <a:spcAft>
                <a:spcPts val="600"/>
              </a:spcAft>
              <a:buNone/>
            </a:pPr>
            <a:r>
              <a:rPr lang="pt-BR" sz="2200" dirty="0">
                <a:solidFill>
                  <a:srgbClr val="154891"/>
                </a:solidFill>
                <a:latin typeface="Code Pro"/>
                <a:sym typeface="Code Pro"/>
              </a:rPr>
              <a:t>(ii) subscrição em nova oferta registrada ou dispensada de registro;</a:t>
            </a:r>
          </a:p>
          <a:p>
            <a:pPr marL="457200" lvl="1" indent="0" algn="just">
              <a:lnSpc>
                <a:spcPct val="150000"/>
              </a:lnSpc>
              <a:spcBef>
                <a:spcPts val="600"/>
              </a:spcBef>
              <a:spcAft>
                <a:spcPts val="600"/>
              </a:spcAft>
              <a:buNone/>
            </a:pPr>
            <a:r>
              <a:rPr lang="pt-BR" sz="2200" dirty="0">
                <a:solidFill>
                  <a:srgbClr val="154891"/>
                </a:solidFill>
                <a:latin typeface="Code Pro"/>
                <a:sym typeface="Code Pro"/>
              </a:rPr>
              <a:t>(</a:t>
            </a:r>
            <a:r>
              <a:rPr lang="pt-BR" sz="2200" dirty="0" err="1">
                <a:solidFill>
                  <a:srgbClr val="154891"/>
                </a:solidFill>
                <a:latin typeface="Code Pro"/>
                <a:sym typeface="Code Pro"/>
              </a:rPr>
              <a:t>iii</a:t>
            </a:r>
            <a:r>
              <a:rPr lang="pt-BR" sz="2200" dirty="0">
                <a:solidFill>
                  <a:srgbClr val="154891"/>
                </a:solidFill>
                <a:latin typeface="Code Pro"/>
                <a:sym typeface="Code Pro"/>
              </a:rPr>
              <a:t>) integralização de capital destinada a investimentos, cobertura de despesas do fundo ou</a:t>
            </a:r>
          </a:p>
          <a:p>
            <a:pPr marL="457200" lvl="1" indent="0" algn="just">
              <a:lnSpc>
                <a:spcPct val="150000"/>
              </a:lnSpc>
              <a:spcBef>
                <a:spcPts val="600"/>
              </a:spcBef>
              <a:spcAft>
                <a:spcPts val="600"/>
              </a:spcAft>
              <a:buNone/>
            </a:pPr>
            <a:r>
              <a:rPr lang="pt-BR" sz="2200" dirty="0">
                <a:solidFill>
                  <a:srgbClr val="154891"/>
                </a:solidFill>
                <a:latin typeface="Code Pro"/>
                <a:sym typeface="Code Pro"/>
              </a:rPr>
              <a:t>aplicações de qualquer natureza; e</a:t>
            </a:r>
          </a:p>
          <a:p>
            <a:pPr marL="457200" lvl="1" indent="0" algn="just">
              <a:lnSpc>
                <a:spcPct val="150000"/>
              </a:lnSpc>
              <a:spcBef>
                <a:spcPts val="600"/>
              </a:spcBef>
              <a:spcAft>
                <a:spcPts val="600"/>
              </a:spcAft>
              <a:buNone/>
            </a:pPr>
            <a:r>
              <a:rPr lang="pt-BR" sz="2200" dirty="0">
                <a:solidFill>
                  <a:srgbClr val="154891"/>
                </a:solidFill>
                <a:latin typeface="Code Pro"/>
                <a:sym typeface="Code Pro"/>
              </a:rPr>
              <a:t>(iv) integralização dos próprios cotistas, mesmo quando não caracterizada oferta pública de</a:t>
            </a:r>
          </a:p>
          <a:p>
            <a:pPr marL="457200" lvl="1" indent="0" algn="just">
              <a:lnSpc>
                <a:spcPct val="150000"/>
              </a:lnSpc>
              <a:spcBef>
                <a:spcPts val="600"/>
              </a:spcBef>
              <a:spcAft>
                <a:spcPts val="600"/>
              </a:spcAft>
              <a:buNone/>
            </a:pPr>
            <a:r>
              <a:rPr lang="pt-BR" sz="2200" dirty="0">
                <a:solidFill>
                  <a:srgbClr val="154891"/>
                </a:solidFill>
                <a:latin typeface="Code Pro"/>
                <a:sym typeface="Code Pro"/>
              </a:rPr>
              <a:t>cotas.</a:t>
            </a:r>
          </a:p>
          <a:p>
            <a:pPr marL="457200" lvl="1" indent="0" algn="just">
              <a:lnSpc>
                <a:spcPct val="150000"/>
              </a:lnSpc>
              <a:spcBef>
                <a:spcPts val="600"/>
              </a:spcBef>
              <a:spcAft>
                <a:spcPts val="600"/>
              </a:spcAft>
              <a:buNone/>
            </a:pPr>
            <a:endParaRPr lang="en-US" sz="2200" dirty="0">
              <a:solidFill>
                <a:srgbClr val="154891"/>
              </a:solidFill>
              <a:latin typeface="Code Pro"/>
              <a:sym typeface="Code Pro"/>
            </a:endParaRPr>
          </a:p>
          <a:p>
            <a:pPr marL="457200" lvl="1" indent="0" algn="just">
              <a:lnSpc>
                <a:spcPct val="150000"/>
              </a:lnSpc>
              <a:spcBef>
                <a:spcPts val="600"/>
              </a:spcBef>
              <a:spcAft>
                <a:spcPts val="600"/>
              </a:spcAft>
              <a:buNone/>
            </a:pPr>
            <a:endParaRPr lang="en-US" dirty="0">
              <a:solidFill>
                <a:srgbClr val="154891"/>
              </a:solidFill>
              <a:latin typeface="Intro"/>
              <a:sym typeface="Intro"/>
            </a:endParaRPr>
          </a:p>
          <a:p>
            <a:pPr marL="457200" lvl="1" indent="0">
              <a:lnSpc>
                <a:spcPct val="150000"/>
              </a:lnSpc>
              <a:spcBef>
                <a:spcPts val="600"/>
              </a:spcBef>
              <a:spcAft>
                <a:spcPts val="600"/>
              </a:spcAft>
              <a:buNone/>
            </a:pPr>
            <a:endParaRPr lang="en-US" dirty="0">
              <a:solidFill>
                <a:srgbClr val="154891"/>
              </a:solidFill>
              <a:latin typeface="Code Pro"/>
              <a:sym typeface="Code Pro"/>
            </a:endParaRPr>
          </a:p>
        </p:txBody>
      </p:sp>
      <p:grpSp>
        <p:nvGrpSpPr>
          <p:cNvPr id="4" name="Group 16">
            <a:extLst>
              <a:ext uri="{FF2B5EF4-FFF2-40B4-BE49-F238E27FC236}">
                <a16:creationId xmlns:a16="http://schemas.microsoft.com/office/drawing/2014/main" id="{C5245DB6-5564-F4BE-2DA5-7D2C2CD32C97}"/>
              </a:ext>
            </a:extLst>
          </p:cNvPr>
          <p:cNvGrpSpPr/>
          <p:nvPr/>
        </p:nvGrpSpPr>
        <p:grpSpPr>
          <a:xfrm>
            <a:off x="16002000" y="8115300"/>
            <a:ext cx="1849459" cy="1849459"/>
            <a:chOff x="0" y="0"/>
            <a:chExt cx="2465945" cy="2465945"/>
          </a:xfrm>
        </p:grpSpPr>
        <p:grpSp>
          <p:nvGrpSpPr>
            <p:cNvPr id="5" name="Group 17">
              <a:extLst>
                <a:ext uri="{FF2B5EF4-FFF2-40B4-BE49-F238E27FC236}">
                  <a16:creationId xmlns:a16="http://schemas.microsoft.com/office/drawing/2014/main" id="{4FBE4581-380F-29CF-8967-2E8F746699E9}"/>
                </a:ext>
              </a:extLst>
            </p:cNvPr>
            <p:cNvGrpSpPr/>
            <p:nvPr/>
          </p:nvGrpSpPr>
          <p:grpSpPr>
            <a:xfrm>
              <a:off x="0" y="0"/>
              <a:ext cx="2465945" cy="2465945"/>
              <a:chOff x="0" y="0"/>
              <a:chExt cx="812800" cy="812800"/>
            </a:xfrm>
          </p:grpSpPr>
          <p:sp>
            <p:nvSpPr>
              <p:cNvPr id="11" name="Freeform 18">
                <a:extLst>
                  <a:ext uri="{FF2B5EF4-FFF2-40B4-BE49-F238E27FC236}">
                    <a16:creationId xmlns:a16="http://schemas.microsoft.com/office/drawing/2014/main" id="{96DA2EDD-9D31-5003-46E2-FDAF6BC4FBC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3114C">
                      <a:alpha val="46000"/>
                    </a:srgbClr>
                  </a:gs>
                  <a:gs pos="100000">
                    <a:srgbClr val="364482">
                      <a:alpha val="46000"/>
                    </a:srgbClr>
                  </a:gs>
                </a:gsLst>
                <a:lin ang="2700000"/>
              </a:gradFill>
            </p:spPr>
            <p:txBody>
              <a:bodyPr/>
              <a:lstStyle/>
              <a:p>
                <a:endParaRPr lang="pt-BR"/>
              </a:p>
            </p:txBody>
          </p:sp>
          <p:sp>
            <p:nvSpPr>
              <p:cNvPr id="12" name="TextBox 19">
                <a:extLst>
                  <a:ext uri="{FF2B5EF4-FFF2-40B4-BE49-F238E27FC236}">
                    <a16:creationId xmlns:a16="http://schemas.microsoft.com/office/drawing/2014/main" id="{2400CB2A-32DD-4EA3-BC3A-B5C86C463CA9}"/>
                  </a:ext>
                </a:extLst>
              </p:cNvPr>
              <p:cNvSpPr txBox="1"/>
              <p:nvPr/>
            </p:nvSpPr>
            <p:spPr>
              <a:xfrm>
                <a:off x="76200" y="57150"/>
                <a:ext cx="660400" cy="679450"/>
              </a:xfrm>
              <a:prstGeom prst="rect">
                <a:avLst/>
              </a:prstGeom>
            </p:spPr>
            <p:txBody>
              <a:bodyPr lIns="19648" tIns="19648" rIns="19648" bIns="19648" rtlCol="0" anchor="ctr"/>
              <a:lstStyle/>
              <a:p>
                <a:pPr algn="ctr">
                  <a:lnSpc>
                    <a:spcPts val="525"/>
                  </a:lnSpc>
                </a:pPr>
                <a:endParaRPr/>
              </a:p>
            </p:txBody>
          </p:sp>
        </p:grpSp>
        <p:sp>
          <p:nvSpPr>
            <p:cNvPr id="6" name="TextBox 20">
              <a:extLst>
                <a:ext uri="{FF2B5EF4-FFF2-40B4-BE49-F238E27FC236}">
                  <a16:creationId xmlns:a16="http://schemas.microsoft.com/office/drawing/2014/main" id="{EA4B5FCE-9389-B336-4CEE-F3FF0A6304C8}"/>
                </a:ext>
              </a:extLst>
            </p:cNvPr>
            <p:cNvSpPr txBox="1"/>
            <p:nvPr/>
          </p:nvSpPr>
          <p:spPr>
            <a:xfrm>
              <a:off x="571739" y="1796975"/>
              <a:ext cx="1358517" cy="121313"/>
            </a:xfrm>
            <a:prstGeom prst="rect">
              <a:avLst/>
            </a:prstGeom>
          </p:spPr>
          <p:txBody>
            <a:bodyPr lIns="0" tIns="0" rIns="0" bIns="0" rtlCol="0" anchor="t">
              <a:spAutoFit/>
            </a:bodyPr>
            <a:lstStyle/>
            <a:p>
              <a:pPr algn="ctr">
                <a:lnSpc>
                  <a:spcPts val="781"/>
                </a:lnSpc>
              </a:pPr>
              <a:r>
                <a:rPr lang="en-US" sz="558">
                  <a:solidFill>
                    <a:srgbClr val="FFFFFF"/>
                  </a:solidFill>
                  <a:latin typeface="Arial"/>
                  <a:ea typeface="Arial"/>
                  <a:cs typeface="Arial"/>
                  <a:sym typeface="Arial"/>
                </a:rPr>
                <a:t>ARMAÇÃO DOS BÚZIOS - RJ</a:t>
              </a:r>
            </a:p>
          </p:txBody>
        </p:sp>
        <p:sp>
          <p:nvSpPr>
            <p:cNvPr id="7" name="Freeform 21">
              <a:extLst>
                <a:ext uri="{FF2B5EF4-FFF2-40B4-BE49-F238E27FC236}">
                  <a16:creationId xmlns:a16="http://schemas.microsoft.com/office/drawing/2014/main" id="{D1DF9EA9-8654-EB72-9030-66CD183BBF49}"/>
                </a:ext>
              </a:extLst>
            </p:cNvPr>
            <p:cNvSpPr/>
            <p:nvPr/>
          </p:nvSpPr>
          <p:spPr>
            <a:xfrm>
              <a:off x="520365" y="1281451"/>
              <a:ext cx="1461264" cy="278433"/>
            </a:xfrm>
            <a:custGeom>
              <a:avLst/>
              <a:gdLst/>
              <a:ahLst/>
              <a:cxnLst/>
              <a:rect l="l" t="t" r="r" b="b"/>
              <a:pathLst>
                <a:path w="1461264" h="278433">
                  <a:moveTo>
                    <a:pt x="0" y="0"/>
                  </a:moveTo>
                  <a:lnTo>
                    <a:pt x="1461264" y="0"/>
                  </a:lnTo>
                  <a:lnTo>
                    <a:pt x="1461264" y="278434"/>
                  </a:lnTo>
                  <a:lnTo>
                    <a:pt x="0" y="278434"/>
                  </a:lnTo>
                  <a:lnTo>
                    <a:pt x="0" y="0"/>
                  </a:lnTo>
                  <a:close/>
                </a:path>
              </a:pathLst>
            </a:custGeom>
            <a:blipFill>
              <a:blip r:embed="rId2"/>
              <a:stretch>
                <a:fillRect l="-71630" t="-280043" r="-81277" b="-208395"/>
              </a:stretch>
            </a:blipFill>
          </p:spPr>
          <p:txBody>
            <a:bodyPr/>
            <a:lstStyle/>
            <a:p>
              <a:endParaRPr lang="pt-BR"/>
            </a:p>
          </p:txBody>
        </p:sp>
        <p:sp>
          <p:nvSpPr>
            <p:cNvPr id="8" name="Freeform 22">
              <a:extLst>
                <a:ext uri="{FF2B5EF4-FFF2-40B4-BE49-F238E27FC236}">
                  <a16:creationId xmlns:a16="http://schemas.microsoft.com/office/drawing/2014/main" id="{C259997F-4443-8B04-89E6-7C6846FA669F}"/>
                </a:ext>
              </a:extLst>
            </p:cNvPr>
            <p:cNvSpPr/>
            <p:nvPr/>
          </p:nvSpPr>
          <p:spPr>
            <a:xfrm>
              <a:off x="520365" y="1545511"/>
              <a:ext cx="1461264" cy="240623"/>
            </a:xfrm>
            <a:custGeom>
              <a:avLst/>
              <a:gdLst/>
              <a:ahLst/>
              <a:cxnLst/>
              <a:rect l="l" t="t" r="r" b="b"/>
              <a:pathLst>
                <a:path w="1461264" h="240623">
                  <a:moveTo>
                    <a:pt x="0" y="0"/>
                  </a:moveTo>
                  <a:lnTo>
                    <a:pt x="1461264" y="0"/>
                  </a:lnTo>
                  <a:lnTo>
                    <a:pt x="1461264" y="240624"/>
                  </a:lnTo>
                  <a:lnTo>
                    <a:pt x="0" y="240624"/>
                  </a:lnTo>
                  <a:lnTo>
                    <a:pt x="0" y="0"/>
                  </a:lnTo>
                  <a:close/>
                </a:path>
              </a:pathLst>
            </a:custGeom>
            <a:blipFill>
              <a:blip r:embed="rId2"/>
              <a:stretch>
                <a:fillRect l="-71630" t="-433787" r="-81277" b="-147114"/>
              </a:stretch>
            </a:blipFill>
          </p:spPr>
          <p:txBody>
            <a:bodyPr/>
            <a:lstStyle/>
            <a:p>
              <a:endParaRPr lang="pt-BR"/>
            </a:p>
          </p:txBody>
        </p:sp>
        <p:sp>
          <p:nvSpPr>
            <p:cNvPr id="9" name="Freeform 23">
              <a:extLst>
                <a:ext uri="{FF2B5EF4-FFF2-40B4-BE49-F238E27FC236}">
                  <a16:creationId xmlns:a16="http://schemas.microsoft.com/office/drawing/2014/main" id="{E374AF35-3218-4DE0-9CED-BA082A39AF74}"/>
                </a:ext>
              </a:extLst>
            </p:cNvPr>
            <p:cNvSpPr/>
            <p:nvPr/>
          </p:nvSpPr>
          <p:spPr>
            <a:xfrm>
              <a:off x="334532" y="335204"/>
              <a:ext cx="2052345" cy="1043794"/>
            </a:xfrm>
            <a:custGeom>
              <a:avLst/>
              <a:gdLst/>
              <a:ahLst/>
              <a:cxnLst/>
              <a:rect l="l" t="t" r="r" b="b"/>
              <a:pathLst>
                <a:path w="2052345" h="1043794">
                  <a:moveTo>
                    <a:pt x="0" y="0"/>
                  </a:moveTo>
                  <a:lnTo>
                    <a:pt x="2052345" y="0"/>
                  </a:lnTo>
                  <a:lnTo>
                    <a:pt x="2052345" y="1043794"/>
                  </a:lnTo>
                  <a:lnTo>
                    <a:pt x="0" y="1043794"/>
                  </a:lnTo>
                  <a:lnTo>
                    <a:pt x="0" y="0"/>
                  </a:lnTo>
                  <a:close/>
                </a:path>
              </a:pathLst>
            </a:custGeom>
            <a:blipFill>
              <a:blip r:embed="rId3"/>
              <a:stretch>
                <a:fillRect b="-5193"/>
              </a:stretch>
            </a:blipFill>
          </p:spPr>
          <p:txBody>
            <a:bodyPr/>
            <a:lstStyle/>
            <a:p>
              <a:endParaRPr lang="pt-BR"/>
            </a:p>
          </p:txBody>
        </p:sp>
        <p:sp>
          <p:nvSpPr>
            <p:cNvPr id="10" name="TextBox 24">
              <a:extLst>
                <a:ext uri="{FF2B5EF4-FFF2-40B4-BE49-F238E27FC236}">
                  <a16:creationId xmlns:a16="http://schemas.microsoft.com/office/drawing/2014/main" id="{D6FB6E92-76C0-0FB0-B8B9-D7E8E2B9B8F2}"/>
                </a:ext>
              </a:extLst>
            </p:cNvPr>
            <p:cNvSpPr txBox="1"/>
            <p:nvPr/>
          </p:nvSpPr>
          <p:spPr>
            <a:xfrm>
              <a:off x="583260" y="927863"/>
              <a:ext cx="584011" cy="293878"/>
            </a:xfrm>
            <a:prstGeom prst="rect">
              <a:avLst/>
            </a:prstGeom>
          </p:spPr>
          <p:txBody>
            <a:bodyPr lIns="0" tIns="0" rIns="0" bIns="0" rtlCol="0" anchor="t">
              <a:spAutoFit/>
            </a:bodyPr>
            <a:lstStyle/>
            <a:p>
              <a:pPr algn="l">
                <a:lnSpc>
                  <a:spcPts val="1850"/>
                </a:lnSpc>
              </a:pPr>
              <a:r>
                <a:rPr lang="en-US" sz="1321" spc="23">
                  <a:solidFill>
                    <a:srgbClr val="0EFEC1"/>
                  </a:solidFill>
                  <a:latin typeface="Open Sans Extra Bold"/>
                  <a:ea typeface="Open Sans Extra Bold"/>
                  <a:cs typeface="Open Sans Extra Bold"/>
                  <a:sym typeface="Open Sans Extra Bold"/>
                </a:rPr>
                <a:t>XVIII</a:t>
              </a:r>
            </a:p>
          </p:txBody>
        </p:sp>
      </p:grpSp>
      <p:sp>
        <p:nvSpPr>
          <p:cNvPr id="15" name="TextBox 8">
            <a:extLst>
              <a:ext uri="{FF2B5EF4-FFF2-40B4-BE49-F238E27FC236}">
                <a16:creationId xmlns:a16="http://schemas.microsoft.com/office/drawing/2014/main" id="{B8BC80BA-3604-C5A4-7DF9-2E76FE131F1A}"/>
              </a:ext>
            </a:extLst>
          </p:cNvPr>
          <p:cNvSpPr txBox="1"/>
          <p:nvPr/>
        </p:nvSpPr>
        <p:spPr>
          <a:xfrm>
            <a:off x="1447799" y="6083106"/>
            <a:ext cx="14143855" cy="3379925"/>
          </a:xfrm>
          <a:prstGeom prst="rect">
            <a:avLst/>
          </a:prstGeom>
        </p:spPr>
        <p:txBody>
          <a:bodyPr lIns="50800" tIns="50800" rIns="50800" bIns="50800" rtlCol="0" anchor="ctr"/>
          <a:lstStyle/>
          <a:p>
            <a:pPr algn="ctr">
              <a:lnSpc>
                <a:spcPts val="3262"/>
              </a:lnSpc>
            </a:pPr>
            <a:endParaRPr/>
          </a:p>
        </p:txBody>
      </p:sp>
      <p:pic>
        <p:nvPicPr>
          <p:cNvPr id="13" name="Gráfico 12" descr="Aviso com preenchimento sólido">
            <a:extLst>
              <a:ext uri="{FF2B5EF4-FFF2-40B4-BE49-F238E27FC236}">
                <a16:creationId xmlns:a16="http://schemas.microsoft.com/office/drawing/2014/main" id="{A3D1005F-08B2-243C-B982-299DB8AA754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30567" y="1837533"/>
            <a:ext cx="838200" cy="838200"/>
          </a:xfrm>
          <a:prstGeom prst="rect">
            <a:avLst/>
          </a:prstGeom>
        </p:spPr>
      </p:pic>
    </p:spTree>
    <p:extLst>
      <p:ext uri="{BB962C8B-B14F-4D97-AF65-F5344CB8AC3E}">
        <p14:creationId xmlns:p14="http://schemas.microsoft.com/office/powerpoint/2010/main" val="1830618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A83DE-4FF3-8D75-378E-55BA6719BF27}"/>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F631B7A-2EA4-7F08-0671-A673505FDBE5}"/>
              </a:ext>
            </a:extLst>
          </p:cNvPr>
          <p:cNvSpPr>
            <a:spLocks noGrp="1"/>
          </p:cNvSpPr>
          <p:nvPr>
            <p:ph type="title"/>
          </p:nvPr>
        </p:nvSpPr>
        <p:spPr>
          <a:xfrm>
            <a:off x="516502" y="322241"/>
            <a:ext cx="17334957" cy="1512362"/>
          </a:xfrm>
        </p:spPr>
        <p:txBody>
          <a:bodyPr>
            <a:noAutofit/>
          </a:bodyPr>
          <a:lstStyle/>
          <a:p>
            <a:r>
              <a:rPr lang="en-US" sz="6000" dirty="0" err="1">
                <a:solidFill>
                  <a:srgbClr val="154891"/>
                </a:solidFill>
                <a:latin typeface="Intro"/>
                <a:ea typeface="Intro"/>
                <a:cs typeface="Intro"/>
                <a:sym typeface="Intro"/>
              </a:rPr>
              <a:t>Tratamento</a:t>
            </a:r>
            <a:r>
              <a:rPr lang="en-US" sz="6000" dirty="0">
                <a:solidFill>
                  <a:srgbClr val="154891"/>
                </a:solidFill>
                <a:latin typeface="Intro"/>
                <a:ea typeface="Intro"/>
                <a:cs typeface="Intro"/>
                <a:sym typeface="Intro"/>
              </a:rPr>
              <a:t> </a:t>
            </a:r>
            <a:r>
              <a:rPr lang="en-US" sz="6000" dirty="0" err="1">
                <a:solidFill>
                  <a:srgbClr val="154891"/>
                </a:solidFill>
                <a:latin typeface="Intro"/>
                <a:ea typeface="Intro"/>
                <a:cs typeface="Intro"/>
                <a:sym typeface="Intro"/>
              </a:rPr>
              <a:t>regulatório</a:t>
            </a:r>
            <a:endParaRPr lang="pt-BR" sz="6000" dirty="0"/>
          </a:p>
        </p:txBody>
      </p:sp>
      <p:sp>
        <p:nvSpPr>
          <p:cNvPr id="3" name="Espaço Reservado para Conteúdo 2">
            <a:extLst>
              <a:ext uri="{FF2B5EF4-FFF2-40B4-BE49-F238E27FC236}">
                <a16:creationId xmlns:a16="http://schemas.microsoft.com/office/drawing/2014/main" id="{02F93D62-E004-D293-8D61-03F22E14CFCD}"/>
              </a:ext>
            </a:extLst>
          </p:cNvPr>
          <p:cNvSpPr>
            <a:spLocks noGrp="1"/>
          </p:cNvSpPr>
          <p:nvPr>
            <p:ph idx="1"/>
          </p:nvPr>
        </p:nvSpPr>
        <p:spPr>
          <a:xfrm>
            <a:off x="685800" y="1840406"/>
            <a:ext cx="17334958" cy="8130156"/>
          </a:xfrm>
        </p:spPr>
        <p:txBody>
          <a:bodyPr>
            <a:normAutofit fontScale="92500"/>
          </a:bodyPr>
          <a:lstStyle/>
          <a:p>
            <a:pPr marL="0" indent="0">
              <a:lnSpc>
                <a:spcPct val="150000"/>
              </a:lnSpc>
              <a:spcBef>
                <a:spcPts val="600"/>
              </a:spcBef>
              <a:spcAft>
                <a:spcPts val="600"/>
              </a:spcAft>
              <a:buNone/>
            </a:pPr>
            <a:r>
              <a:rPr lang="en-US" dirty="0">
                <a:solidFill>
                  <a:srgbClr val="154891"/>
                </a:solidFill>
                <a:latin typeface="Intro"/>
                <a:ea typeface="Intro"/>
                <a:cs typeface="Intro"/>
                <a:sym typeface="Intro"/>
              </a:rPr>
              <a:t>               </a:t>
            </a:r>
            <a:r>
              <a:rPr lang="en-US" dirty="0" err="1">
                <a:solidFill>
                  <a:srgbClr val="154891"/>
                </a:solidFill>
                <a:latin typeface="Intro"/>
                <a:ea typeface="Intro"/>
                <a:cs typeface="Intro"/>
                <a:sym typeface="Intro"/>
              </a:rPr>
              <a:t>Alertas</a:t>
            </a:r>
            <a:endParaRPr lang="en-US" dirty="0">
              <a:solidFill>
                <a:srgbClr val="154891"/>
              </a:solidFill>
              <a:latin typeface="Intro"/>
              <a:ea typeface="Intro"/>
              <a:cs typeface="Intro"/>
              <a:sym typeface="Intro"/>
            </a:endParaRPr>
          </a:p>
          <a:p>
            <a:pPr marL="457200" lvl="1" indent="0" algn="just">
              <a:lnSpc>
                <a:spcPct val="150000"/>
              </a:lnSpc>
              <a:spcBef>
                <a:spcPts val="600"/>
              </a:spcBef>
              <a:spcAft>
                <a:spcPts val="600"/>
              </a:spcAft>
              <a:buNone/>
            </a:pPr>
            <a:endParaRPr lang="en-US" sz="2200" dirty="0">
              <a:solidFill>
                <a:srgbClr val="154891"/>
              </a:solidFill>
              <a:latin typeface="Code Pro"/>
              <a:sym typeface="Code Pro"/>
            </a:endParaRPr>
          </a:p>
          <a:p>
            <a:pPr marL="457200" lvl="1" indent="0" algn="just">
              <a:lnSpc>
                <a:spcPct val="150000"/>
              </a:lnSpc>
              <a:spcBef>
                <a:spcPts val="600"/>
              </a:spcBef>
              <a:spcAft>
                <a:spcPts val="600"/>
              </a:spcAft>
              <a:buNone/>
            </a:pPr>
            <a:r>
              <a:rPr lang="pt-BR" sz="2200" b="1" dirty="0">
                <a:solidFill>
                  <a:srgbClr val="154891"/>
                </a:solidFill>
                <a:latin typeface="Code Pro"/>
                <a:sym typeface="Code Pro"/>
              </a:rPr>
              <a:t>OC CVM-SIN/SPREV nº 4/2020: Orientações quanto a prazos de duração e planos de liquidação:</a:t>
            </a:r>
          </a:p>
          <a:p>
            <a:pPr marL="457200" lvl="1" indent="0" algn="just">
              <a:lnSpc>
                <a:spcPct val="150000"/>
              </a:lnSpc>
              <a:spcBef>
                <a:spcPts val="600"/>
              </a:spcBef>
              <a:spcAft>
                <a:spcPts val="600"/>
              </a:spcAft>
              <a:buNone/>
            </a:pPr>
            <a:r>
              <a:rPr lang="pt-BR" sz="2200" dirty="0">
                <a:solidFill>
                  <a:srgbClr val="154891"/>
                </a:solidFill>
                <a:latin typeface="Code Pro"/>
                <a:sym typeface="Code Pro"/>
              </a:rPr>
              <a:t>4. (...) os responsáveis pelos RPPS não devem permitir (seja por ação ou omissão) alterações no regulamento para postergar esse prazo;</a:t>
            </a:r>
          </a:p>
          <a:p>
            <a:pPr marL="457200" lvl="1" indent="0" algn="just">
              <a:lnSpc>
                <a:spcPct val="150000"/>
              </a:lnSpc>
              <a:spcBef>
                <a:spcPts val="600"/>
              </a:spcBef>
              <a:spcAft>
                <a:spcPts val="600"/>
              </a:spcAft>
              <a:buNone/>
            </a:pPr>
            <a:r>
              <a:rPr lang="pt-BR" sz="2200" dirty="0">
                <a:solidFill>
                  <a:srgbClr val="154891"/>
                </a:solidFill>
                <a:latin typeface="Code Pro"/>
                <a:sym typeface="Code Pro"/>
              </a:rPr>
              <a:t>6. a liquidação dos fundos que não atendem à Resolução do CMN não impõe nova situação de desenquadramento da carteira do RPPS ou de irregularidade na conduta da gestão do regime. Pelo contrário, deverão ser envidados todos os esforços no sentido da liquidação do fundo ou de realização de plano de recuperação de ativos ilíquidos e para recebimento dos valores relativos à parcela da carteira com valor de mercado. Estando o fundo em liquidação, com a devida aprovação de correspondente plano, este passa a ser conduzido com o propósito exclusivo de encerrar suas atividades, o que faz sentido para um fundo desenquadrado e sem perspectiva de enquadramento.;</a:t>
            </a:r>
          </a:p>
          <a:p>
            <a:pPr marL="457200" lvl="1" indent="0" algn="just">
              <a:lnSpc>
                <a:spcPct val="150000"/>
              </a:lnSpc>
              <a:spcBef>
                <a:spcPts val="600"/>
              </a:spcBef>
              <a:spcAft>
                <a:spcPts val="600"/>
              </a:spcAft>
              <a:buNone/>
            </a:pPr>
            <a:r>
              <a:rPr lang="pt-BR" sz="2200" dirty="0">
                <a:solidFill>
                  <a:srgbClr val="154891"/>
                </a:solidFill>
                <a:latin typeface="Code Pro"/>
                <a:sym typeface="Code Pro"/>
              </a:rPr>
              <a:t>7. Quanto ao prazo, há que se observar as normas aplicáveis e o fundamento do plano de liquidação proposto, considerando que as liquidações de ativos podem demandar um tempo específico com relação às suas características e situação do mercado.</a:t>
            </a:r>
            <a:endParaRPr lang="en-US" sz="2200" dirty="0">
              <a:solidFill>
                <a:srgbClr val="154891"/>
              </a:solidFill>
              <a:latin typeface="Code Pro"/>
              <a:sym typeface="Code Pro"/>
            </a:endParaRPr>
          </a:p>
          <a:p>
            <a:pPr marL="457200" lvl="1" indent="0" algn="just">
              <a:lnSpc>
                <a:spcPct val="150000"/>
              </a:lnSpc>
              <a:spcBef>
                <a:spcPts val="600"/>
              </a:spcBef>
              <a:spcAft>
                <a:spcPts val="600"/>
              </a:spcAft>
              <a:buNone/>
            </a:pPr>
            <a:endParaRPr lang="en-US" dirty="0">
              <a:solidFill>
                <a:srgbClr val="154891"/>
              </a:solidFill>
              <a:latin typeface="Intro"/>
              <a:sym typeface="Intro"/>
            </a:endParaRPr>
          </a:p>
          <a:p>
            <a:pPr marL="457200" lvl="1" indent="0">
              <a:lnSpc>
                <a:spcPct val="150000"/>
              </a:lnSpc>
              <a:spcBef>
                <a:spcPts val="600"/>
              </a:spcBef>
              <a:spcAft>
                <a:spcPts val="600"/>
              </a:spcAft>
              <a:buNone/>
            </a:pPr>
            <a:endParaRPr lang="en-US" dirty="0">
              <a:solidFill>
                <a:srgbClr val="154891"/>
              </a:solidFill>
              <a:latin typeface="Code Pro"/>
              <a:sym typeface="Code Pro"/>
            </a:endParaRPr>
          </a:p>
        </p:txBody>
      </p:sp>
      <p:sp>
        <p:nvSpPr>
          <p:cNvPr id="15" name="TextBox 8">
            <a:extLst>
              <a:ext uri="{FF2B5EF4-FFF2-40B4-BE49-F238E27FC236}">
                <a16:creationId xmlns:a16="http://schemas.microsoft.com/office/drawing/2014/main" id="{C76BDC03-9C74-230E-8530-F36C3A85E1B1}"/>
              </a:ext>
            </a:extLst>
          </p:cNvPr>
          <p:cNvSpPr txBox="1"/>
          <p:nvPr/>
        </p:nvSpPr>
        <p:spPr>
          <a:xfrm>
            <a:off x="1447799" y="6083106"/>
            <a:ext cx="14143855" cy="3379925"/>
          </a:xfrm>
          <a:prstGeom prst="rect">
            <a:avLst/>
          </a:prstGeom>
        </p:spPr>
        <p:txBody>
          <a:bodyPr lIns="50800" tIns="50800" rIns="50800" bIns="50800" rtlCol="0" anchor="ctr"/>
          <a:lstStyle/>
          <a:p>
            <a:pPr algn="ctr">
              <a:lnSpc>
                <a:spcPts val="3262"/>
              </a:lnSpc>
            </a:pPr>
            <a:endParaRPr/>
          </a:p>
        </p:txBody>
      </p:sp>
      <p:pic>
        <p:nvPicPr>
          <p:cNvPr id="13" name="Gráfico 12" descr="Aviso com preenchimento sólido">
            <a:extLst>
              <a:ext uri="{FF2B5EF4-FFF2-40B4-BE49-F238E27FC236}">
                <a16:creationId xmlns:a16="http://schemas.microsoft.com/office/drawing/2014/main" id="{0F3E5EA1-AD95-C492-70ED-8355019DF4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330567" y="1837533"/>
            <a:ext cx="838200" cy="838200"/>
          </a:xfrm>
          <a:prstGeom prst="rect">
            <a:avLst/>
          </a:prstGeom>
        </p:spPr>
      </p:pic>
    </p:spTree>
    <p:extLst>
      <p:ext uri="{BB962C8B-B14F-4D97-AF65-F5344CB8AC3E}">
        <p14:creationId xmlns:p14="http://schemas.microsoft.com/office/powerpoint/2010/main" val="2391223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3335667"/>
            <a:ext cx="18288000" cy="3499862"/>
            <a:chOff x="0" y="0"/>
            <a:chExt cx="24384000" cy="4666483"/>
          </a:xfrm>
        </p:grpSpPr>
        <p:pic>
          <p:nvPicPr>
            <p:cNvPr id="3" name="Picture 3"/>
            <p:cNvPicPr>
              <a:picLocks noChangeAspect="1"/>
            </p:cNvPicPr>
            <p:nvPr/>
          </p:nvPicPr>
          <p:blipFill>
            <a:blip r:embed="rId2"/>
            <a:srcRect t="6460" b="6460"/>
            <a:stretch>
              <a:fillRect/>
            </a:stretch>
          </p:blipFill>
          <p:spPr>
            <a:xfrm>
              <a:off x="0" y="0"/>
              <a:ext cx="8043333" cy="4666483"/>
            </a:xfrm>
            <a:prstGeom prst="rect">
              <a:avLst/>
            </a:prstGeom>
          </p:spPr>
        </p:pic>
        <p:pic>
          <p:nvPicPr>
            <p:cNvPr id="4" name="Picture 4"/>
            <p:cNvPicPr>
              <a:picLocks noChangeAspect="1"/>
            </p:cNvPicPr>
            <p:nvPr/>
          </p:nvPicPr>
          <p:blipFill>
            <a:blip r:embed="rId3"/>
            <a:srcRect t="6487" b="6487"/>
            <a:stretch>
              <a:fillRect/>
            </a:stretch>
          </p:blipFill>
          <p:spPr>
            <a:xfrm>
              <a:off x="8170333" y="0"/>
              <a:ext cx="8043333" cy="4666483"/>
            </a:xfrm>
            <a:prstGeom prst="rect">
              <a:avLst/>
            </a:prstGeom>
          </p:spPr>
        </p:pic>
        <p:pic>
          <p:nvPicPr>
            <p:cNvPr id="5" name="Picture 5"/>
            <p:cNvPicPr>
              <a:picLocks noChangeAspect="1"/>
            </p:cNvPicPr>
            <p:nvPr/>
          </p:nvPicPr>
          <p:blipFill>
            <a:blip r:embed="rId4"/>
            <a:srcRect t="6460" b="6460"/>
            <a:stretch>
              <a:fillRect/>
            </a:stretch>
          </p:blipFill>
          <p:spPr>
            <a:xfrm>
              <a:off x="16340667" y="0"/>
              <a:ext cx="8043333" cy="4666483"/>
            </a:xfrm>
            <a:prstGeom prst="rect">
              <a:avLst/>
            </a:prstGeom>
          </p:spPr>
        </p:pic>
      </p:grpSp>
      <p:sp>
        <p:nvSpPr>
          <p:cNvPr id="6" name="TextBox 6"/>
          <p:cNvSpPr txBox="1"/>
          <p:nvPr/>
        </p:nvSpPr>
        <p:spPr>
          <a:xfrm>
            <a:off x="762506" y="1399026"/>
            <a:ext cx="13659404" cy="769441"/>
          </a:xfrm>
          <a:prstGeom prst="rect">
            <a:avLst/>
          </a:prstGeom>
        </p:spPr>
        <p:txBody>
          <a:bodyPr wrap="square" lIns="0" tIns="0" rIns="0" bIns="0" rtlCol="0" anchor="t">
            <a:spAutoFit/>
          </a:bodyPr>
          <a:lstStyle/>
          <a:p>
            <a:pPr algn="l">
              <a:lnSpc>
                <a:spcPts val="5951"/>
              </a:lnSpc>
            </a:pPr>
            <a:r>
              <a:rPr lang="en-US" sz="5460" dirty="0" err="1">
                <a:solidFill>
                  <a:srgbClr val="154891"/>
                </a:solidFill>
                <a:latin typeface="Intro"/>
                <a:ea typeface="Intro"/>
                <a:cs typeface="Intro"/>
                <a:sym typeface="Intro"/>
              </a:rPr>
              <a:t>Responsabilização</a:t>
            </a:r>
            <a:r>
              <a:rPr lang="en-US" sz="5460" dirty="0">
                <a:solidFill>
                  <a:srgbClr val="154891"/>
                </a:solidFill>
                <a:latin typeface="Intro"/>
                <a:ea typeface="Intro"/>
                <a:cs typeface="Intro"/>
                <a:sym typeface="Intro"/>
              </a:rPr>
              <a:t> dos </a:t>
            </a:r>
            <a:r>
              <a:rPr lang="en-US" sz="5460" dirty="0" err="1">
                <a:solidFill>
                  <a:srgbClr val="154891"/>
                </a:solidFill>
                <a:latin typeface="Intro"/>
                <a:ea typeface="Intro"/>
                <a:cs typeface="Intro"/>
                <a:sym typeface="Intro"/>
              </a:rPr>
              <a:t>gestores</a:t>
            </a:r>
            <a:endParaRPr lang="en-US" sz="5460" dirty="0">
              <a:solidFill>
                <a:srgbClr val="154891"/>
              </a:solidFill>
              <a:latin typeface="Intro"/>
              <a:ea typeface="Intro"/>
              <a:cs typeface="Intro"/>
              <a:sym typeface="Intro"/>
            </a:endParaRPr>
          </a:p>
        </p:txBody>
      </p:sp>
      <p:sp>
        <p:nvSpPr>
          <p:cNvPr id="7" name="TextBox 7"/>
          <p:cNvSpPr txBox="1"/>
          <p:nvPr/>
        </p:nvSpPr>
        <p:spPr>
          <a:xfrm>
            <a:off x="1042733" y="8311630"/>
            <a:ext cx="4215067" cy="977832"/>
          </a:xfrm>
          <a:prstGeom prst="rect">
            <a:avLst/>
          </a:prstGeom>
        </p:spPr>
        <p:txBody>
          <a:bodyPr wrap="square" lIns="0" tIns="0" rIns="0" bIns="0" rtlCol="0" anchor="t">
            <a:spAutoFit/>
          </a:bodyPr>
          <a:lstStyle/>
          <a:p>
            <a:pPr marL="0" lvl="0" indent="0" algn="ctr">
              <a:lnSpc>
                <a:spcPts val="1896"/>
              </a:lnSpc>
              <a:spcBef>
                <a:spcPct val="0"/>
              </a:spcBef>
            </a:pPr>
            <a:r>
              <a:rPr lang="en-US" sz="2000" spc="-40" dirty="0" err="1">
                <a:solidFill>
                  <a:srgbClr val="154891"/>
                </a:solidFill>
                <a:latin typeface="Code Pro"/>
                <a:ea typeface="Code Pro"/>
                <a:cs typeface="Code Pro"/>
                <a:sym typeface="Code Pro"/>
              </a:rPr>
              <a:t>Verificação</a:t>
            </a:r>
            <a:r>
              <a:rPr lang="en-US" sz="2000" spc="-40" dirty="0">
                <a:solidFill>
                  <a:srgbClr val="154891"/>
                </a:solidFill>
                <a:latin typeface="Code Pro"/>
                <a:ea typeface="Code Pro"/>
                <a:cs typeface="Code Pro"/>
                <a:sym typeface="Code Pro"/>
              </a:rPr>
              <a:t> à data da </a:t>
            </a:r>
            <a:r>
              <a:rPr lang="en-US" sz="2000" spc="-40" dirty="0" err="1">
                <a:solidFill>
                  <a:srgbClr val="154891"/>
                </a:solidFill>
                <a:latin typeface="Code Pro"/>
                <a:ea typeface="Code Pro"/>
                <a:cs typeface="Code Pro"/>
                <a:sym typeface="Code Pro"/>
              </a:rPr>
              <a:t>aplicação</a:t>
            </a:r>
            <a:r>
              <a:rPr lang="en-US" sz="2000" spc="-40" dirty="0">
                <a:solidFill>
                  <a:srgbClr val="154891"/>
                </a:solidFill>
                <a:latin typeface="Code Pro"/>
                <a:ea typeface="Code Pro"/>
                <a:cs typeface="Code Pro"/>
                <a:sym typeface="Code Pro"/>
              </a:rPr>
              <a:t> do </a:t>
            </a:r>
            <a:r>
              <a:rPr lang="en-US" sz="2000" spc="-40" dirty="0" err="1">
                <a:solidFill>
                  <a:srgbClr val="154891"/>
                </a:solidFill>
                <a:latin typeface="Code Pro"/>
                <a:ea typeface="Code Pro"/>
                <a:cs typeface="Code Pro"/>
                <a:sym typeface="Code Pro"/>
              </a:rPr>
              <a:t>atendimento</a:t>
            </a:r>
            <a:r>
              <a:rPr lang="en-US" sz="2000" spc="-40" dirty="0">
                <a:solidFill>
                  <a:srgbClr val="154891"/>
                </a:solidFill>
                <a:latin typeface="Code Pro"/>
                <a:ea typeface="Code Pro"/>
                <a:cs typeface="Code Pro"/>
                <a:sym typeface="Code Pro"/>
              </a:rPr>
              <a:t> </a:t>
            </a:r>
            <a:r>
              <a:rPr lang="en-US" sz="2000" spc="-40" dirty="0" err="1">
                <a:solidFill>
                  <a:srgbClr val="154891"/>
                </a:solidFill>
                <a:latin typeface="Code Pro"/>
                <a:ea typeface="Code Pro"/>
                <a:cs typeface="Code Pro"/>
                <a:sym typeface="Code Pro"/>
              </a:rPr>
              <a:t>aos</a:t>
            </a:r>
            <a:r>
              <a:rPr lang="en-US" sz="2000" spc="-40" dirty="0">
                <a:solidFill>
                  <a:srgbClr val="154891"/>
                </a:solidFill>
                <a:latin typeface="Code Pro"/>
                <a:ea typeface="Code Pro"/>
                <a:cs typeface="Code Pro"/>
                <a:sym typeface="Code Pro"/>
              </a:rPr>
              <a:t> </a:t>
            </a:r>
            <a:r>
              <a:rPr lang="en-US" sz="2000" spc="-40" dirty="0" err="1">
                <a:solidFill>
                  <a:srgbClr val="154891"/>
                </a:solidFill>
                <a:latin typeface="Code Pro"/>
                <a:ea typeface="Code Pro"/>
                <a:cs typeface="Code Pro"/>
                <a:sym typeface="Code Pro"/>
              </a:rPr>
              <a:t>requisitos</a:t>
            </a:r>
            <a:r>
              <a:rPr lang="en-US" sz="2000" spc="-40" dirty="0">
                <a:solidFill>
                  <a:srgbClr val="154891"/>
                </a:solidFill>
                <a:latin typeface="Code Pro"/>
                <a:ea typeface="Code Pro"/>
                <a:cs typeface="Code Pro"/>
                <a:sym typeface="Code Pro"/>
              </a:rPr>
              <a:t> (</a:t>
            </a:r>
            <a:r>
              <a:rPr lang="en-US" sz="2000" spc="-40" dirty="0" err="1">
                <a:solidFill>
                  <a:srgbClr val="154891"/>
                </a:solidFill>
                <a:latin typeface="Code Pro"/>
                <a:ea typeface="Code Pro"/>
                <a:cs typeface="Code Pro"/>
                <a:sym typeface="Code Pro"/>
              </a:rPr>
              <a:t>Resolução</a:t>
            </a:r>
            <a:r>
              <a:rPr lang="en-US" sz="2000" spc="-40" dirty="0">
                <a:solidFill>
                  <a:srgbClr val="154891"/>
                </a:solidFill>
                <a:latin typeface="Code Pro"/>
                <a:ea typeface="Code Pro"/>
                <a:cs typeface="Code Pro"/>
                <a:sym typeface="Code Pro"/>
              </a:rPr>
              <a:t> CMN, </a:t>
            </a:r>
            <a:r>
              <a:rPr lang="en-US" sz="2000" spc="-40" dirty="0" err="1">
                <a:solidFill>
                  <a:srgbClr val="154891"/>
                </a:solidFill>
                <a:latin typeface="Code Pro"/>
                <a:ea typeface="Code Pro"/>
                <a:cs typeface="Code Pro"/>
                <a:sym typeface="Code Pro"/>
              </a:rPr>
              <a:t>Portaria</a:t>
            </a:r>
            <a:r>
              <a:rPr lang="en-US" sz="2000" spc="-40" dirty="0">
                <a:solidFill>
                  <a:srgbClr val="154891"/>
                </a:solidFill>
                <a:latin typeface="Code Pro"/>
                <a:ea typeface="Code Pro"/>
                <a:cs typeface="Code Pro"/>
                <a:sym typeface="Code Pro"/>
              </a:rPr>
              <a:t>, Normas CVM e PAI)</a:t>
            </a:r>
          </a:p>
        </p:txBody>
      </p:sp>
      <p:sp>
        <p:nvSpPr>
          <p:cNvPr id="8" name="TextBox 8"/>
          <p:cNvSpPr txBox="1"/>
          <p:nvPr/>
        </p:nvSpPr>
        <p:spPr>
          <a:xfrm>
            <a:off x="13426386" y="8311630"/>
            <a:ext cx="3738049" cy="734175"/>
          </a:xfrm>
          <a:prstGeom prst="rect">
            <a:avLst/>
          </a:prstGeom>
        </p:spPr>
        <p:txBody>
          <a:bodyPr lIns="0" tIns="0" rIns="0" bIns="0" rtlCol="0" anchor="t">
            <a:spAutoFit/>
          </a:bodyPr>
          <a:lstStyle/>
          <a:p>
            <a:pPr marL="0" lvl="0" indent="0" algn="ctr">
              <a:lnSpc>
                <a:spcPts val="1896"/>
              </a:lnSpc>
              <a:spcBef>
                <a:spcPct val="0"/>
              </a:spcBef>
            </a:pPr>
            <a:r>
              <a:rPr lang="en-US" sz="2000" spc="-40" dirty="0">
                <a:solidFill>
                  <a:srgbClr val="154891"/>
                </a:solidFill>
                <a:latin typeface="Code Pro"/>
                <a:ea typeface="Code Pro"/>
                <a:cs typeface="Code Pro"/>
                <a:sym typeface="Code Pro"/>
              </a:rPr>
              <a:t>O regime </a:t>
            </a:r>
            <a:r>
              <a:rPr lang="en-US" sz="2000" spc="-40" dirty="0" err="1">
                <a:solidFill>
                  <a:srgbClr val="154891"/>
                </a:solidFill>
                <a:latin typeface="Code Pro"/>
                <a:ea typeface="Code Pro"/>
                <a:cs typeface="Code Pro"/>
                <a:sym typeface="Code Pro"/>
              </a:rPr>
              <a:t>aplicável</a:t>
            </a:r>
            <a:r>
              <a:rPr lang="en-US" sz="2000" spc="-40" dirty="0">
                <a:solidFill>
                  <a:srgbClr val="154891"/>
                </a:solidFill>
                <a:latin typeface="Code Pro"/>
                <a:ea typeface="Code Pro"/>
                <a:cs typeface="Code Pro"/>
                <a:sym typeface="Code Pro"/>
              </a:rPr>
              <a:t> </a:t>
            </a:r>
            <a:r>
              <a:rPr lang="en-US" sz="2000" spc="-40" dirty="0" err="1">
                <a:solidFill>
                  <a:srgbClr val="154891"/>
                </a:solidFill>
                <a:latin typeface="Code Pro"/>
                <a:ea typeface="Code Pro"/>
                <a:cs typeface="Code Pro"/>
                <a:sym typeface="Code Pro"/>
              </a:rPr>
              <a:t>será</a:t>
            </a:r>
            <a:r>
              <a:rPr lang="en-US" sz="2000" spc="-40" dirty="0">
                <a:solidFill>
                  <a:srgbClr val="154891"/>
                </a:solidFill>
                <a:latin typeface="Code Pro"/>
                <a:ea typeface="Code Pro"/>
                <a:cs typeface="Code Pro"/>
                <a:sym typeface="Code Pro"/>
              </a:rPr>
              <a:t> SEMPRE o da </a:t>
            </a:r>
            <a:r>
              <a:rPr lang="en-US" sz="2000" spc="-40" dirty="0" err="1">
                <a:solidFill>
                  <a:srgbClr val="154891"/>
                </a:solidFill>
                <a:latin typeface="Code Pro"/>
                <a:ea typeface="Code Pro"/>
                <a:cs typeface="Code Pro"/>
                <a:sym typeface="Code Pro"/>
              </a:rPr>
              <a:t>Responsabilidade</a:t>
            </a:r>
            <a:r>
              <a:rPr lang="en-US" sz="2000" spc="-40" dirty="0">
                <a:solidFill>
                  <a:srgbClr val="154891"/>
                </a:solidFill>
                <a:latin typeface="Code Pro"/>
                <a:ea typeface="Code Pro"/>
                <a:cs typeface="Code Pro"/>
                <a:sym typeface="Code Pro"/>
              </a:rPr>
              <a:t> </a:t>
            </a:r>
            <a:r>
              <a:rPr lang="en-US" sz="2000" spc="-40" dirty="0" err="1">
                <a:solidFill>
                  <a:srgbClr val="154891"/>
                </a:solidFill>
                <a:latin typeface="Code Pro"/>
                <a:ea typeface="Code Pro"/>
                <a:cs typeface="Code Pro"/>
                <a:sym typeface="Code Pro"/>
              </a:rPr>
              <a:t>Subjetiva</a:t>
            </a:r>
            <a:endParaRPr lang="en-US" sz="2000" spc="-40" dirty="0">
              <a:solidFill>
                <a:srgbClr val="154891"/>
              </a:solidFill>
              <a:latin typeface="Code Pro"/>
              <a:ea typeface="Code Pro"/>
              <a:cs typeface="Code Pro"/>
              <a:sym typeface="Code Pro"/>
            </a:endParaRPr>
          </a:p>
        </p:txBody>
      </p:sp>
      <p:sp>
        <p:nvSpPr>
          <p:cNvPr id="9" name="TextBox 9"/>
          <p:cNvSpPr txBox="1"/>
          <p:nvPr/>
        </p:nvSpPr>
        <p:spPr>
          <a:xfrm>
            <a:off x="6991431" y="8311630"/>
            <a:ext cx="4411896" cy="1221488"/>
          </a:xfrm>
          <a:prstGeom prst="rect">
            <a:avLst/>
          </a:prstGeom>
        </p:spPr>
        <p:txBody>
          <a:bodyPr lIns="0" tIns="0" rIns="0" bIns="0" rtlCol="0" anchor="t">
            <a:spAutoFit/>
          </a:bodyPr>
          <a:lstStyle/>
          <a:p>
            <a:pPr marL="0" lvl="0" indent="0" algn="ctr">
              <a:lnSpc>
                <a:spcPts val="1896"/>
              </a:lnSpc>
              <a:spcBef>
                <a:spcPct val="0"/>
              </a:spcBef>
            </a:pPr>
            <a:r>
              <a:rPr lang="en-US" sz="2000" spc="-40" dirty="0" err="1">
                <a:solidFill>
                  <a:srgbClr val="154891"/>
                </a:solidFill>
                <a:latin typeface="Code Pro"/>
                <a:ea typeface="Code Pro"/>
                <a:cs typeface="Code Pro"/>
                <a:sym typeface="Code Pro"/>
              </a:rPr>
              <a:t>Princípio</a:t>
            </a:r>
            <a:r>
              <a:rPr lang="en-US" sz="2000" spc="-40" dirty="0">
                <a:solidFill>
                  <a:srgbClr val="154891"/>
                </a:solidFill>
                <a:latin typeface="Code Pro"/>
                <a:ea typeface="Code Pro"/>
                <a:cs typeface="Code Pro"/>
                <a:sym typeface="Code Pro"/>
              </a:rPr>
              <a:t> da </a:t>
            </a:r>
            <a:r>
              <a:rPr lang="en-US" sz="2000" spc="-40" dirty="0" err="1">
                <a:solidFill>
                  <a:srgbClr val="154891"/>
                </a:solidFill>
                <a:latin typeface="Code Pro"/>
                <a:ea typeface="Code Pro"/>
                <a:cs typeface="Code Pro"/>
                <a:sym typeface="Code Pro"/>
              </a:rPr>
              <a:t>Legalidade</a:t>
            </a:r>
            <a:r>
              <a:rPr lang="en-US" sz="2000" spc="-40" dirty="0">
                <a:solidFill>
                  <a:srgbClr val="154891"/>
                </a:solidFill>
                <a:latin typeface="Code Pro"/>
                <a:ea typeface="Code Pro"/>
                <a:cs typeface="Code Pro"/>
                <a:sym typeface="Code Pro"/>
              </a:rPr>
              <a:t>: </a:t>
            </a:r>
            <a:r>
              <a:rPr lang="en-US" sz="2000" spc="-40" dirty="0" err="1">
                <a:solidFill>
                  <a:srgbClr val="154891"/>
                </a:solidFill>
                <a:latin typeface="Code Pro"/>
                <a:ea typeface="Code Pro"/>
                <a:cs typeface="Code Pro"/>
                <a:sym typeface="Code Pro"/>
              </a:rPr>
              <a:t>Os</a:t>
            </a:r>
            <a:r>
              <a:rPr lang="en-US" sz="2000" spc="-40" dirty="0">
                <a:solidFill>
                  <a:srgbClr val="154891"/>
                </a:solidFill>
                <a:latin typeface="Code Pro"/>
                <a:ea typeface="Code Pro"/>
                <a:cs typeface="Code Pro"/>
                <a:sym typeface="Code Pro"/>
              </a:rPr>
              <a:t> </a:t>
            </a:r>
            <a:r>
              <a:rPr lang="en-US" sz="2000" spc="-40" dirty="0" err="1">
                <a:solidFill>
                  <a:srgbClr val="154891"/>
                </a:solidFill>
                <a:latin typeface="Code Pro"/>
                <a:ea typeface="Code Pro"/>
                <a:cs typeface="Code Pro"/>
                <a:sym typeface="Code Pro"/>
              </a:rPr>
              <a:t>critérios</a:t>
            </a:r>
            <a:r>
              <a:rPr lang="en-US" sz="2000" spc="-40" dirty="0">
                <a:solidFill>
                  <a:srgbClr val="154891"/>
                </a:solidFill>
                <a:latin typeface="Code Pro"/>
                <a:ea typeface="Code Pro"/>
                <a:cs typeface="Code Pro"/>
                <a:sym typeface="Code Pro"/>
              </a:rPr>
              <a:t> de </a:t>
            </a:r>
            <a:r>
              <a:rPr lang="en-US" sz="2000" spc="-40" dirty="0" err="1">
                <a:solidFill>
                  <a:srgbClr val="154891"/>
                </a:solidFill>
                <a:latin typeface="Code Pro"/>
                <a:ea typeface="Code Pro"/>
                <a:cs typeface="Code Pro"/>
                <a:sym typeface="Code Pro"/>
              </a:rPr>
              <a:t>diligência</a:t>
            </a:r>
            <a:r>
              <a:rPr lang="en-US" sz="2000" spc="-40" dirty="0">
                <a:solidFill>
                  <a:srgbClr val="154891"/>
                </a:solidFill>
                <a:latin typeface="Code Pro"/>
                <a:ea typeface="Code Pro"/>
                <a:cs typeface="Code Pro"/>
                <a:sym typeface="Code Pro"/>
              </a:rPr>
              <a:t> se </a:t>
            </a:r>
            <a:r>
              <a:rPr lang="en-US" sz="2000" spc="-40" dirty="0" err="1">
                <a:solidFill>
                  <a:srgbClr val="154891"/>
                </a:solidFill>
                <a:latin typeface="Code Pro"/>
                <a:ea typeface="Code Pro"/>
                <a:cs typeface="Code Pro"/>
                <a:sym typeface="Code Pro"/>
              </a:rPr>
              <a:t>encontravam</a:t>
            </a:r>
            <a:r>
              <a:rPr lang="en-US" sz="2000" spc="-40" dirty="0">
                <a:solidFill>
                  <a:srgbClr val="154891"/>
                </a:solidFill>
                <a:latin typeface="Code Pro"/>
                <a:ea typeface="Code Pro"/>
                <a:cs typeface="Code Pro"/>
                <a:sym typeface="Code Pro"/>
              </a:rPr>
              <a:t> </a:t>
            </a:r>
            <a:r>
              <a:rPr lang="en-US" sz="2000" spc="-40" dirty="0" err="1">
                <a:solidFill>
                  <a:srgbClr val="154891"/>
                </a:solidFill>
                <a:latin typeface="Code Pro"/>
                <a:ea typeface="Code Pro"/>
                <a:cs typeface="Code Pro"/>
                <a:sym typeface="Code Pro"/>
              </a:rPr>
              <a:t>descritos</a:t>
            </a:r>
            <a:r>
              <a:rPr lang="en-US" sz="2000" spc="-40" dirty="0">
                <a:solidFill>
                  <a:srgbClr val="154891"/>
                </a:solidFill>
                <a:latin typeface="Code Pro"/>
                <a:ea typeface="Code Pro"/>
                <a:cs typeface="Code Pro"/>
                <a:sym typeface="Code Pro"/>
              </a:rPr>
              <a:t> </a:t>
            </a:r>
            <a:r>
              <a:rPr lang="en-US" sz="2000" spc="-40" dirty="0" err="1">
                <a:solidFill>
                  <a:srgbClr val="154891"/>
                </a:solidFill>
                <a:latin typeface="Code Pro"/>
                <a:ea typeface="Code Pro"/>
                <a:cs typeface="Code Pro"/>
                <a:sym typeface="Code Pro"/>
              </a:rPr>
              <a:t>na</a:t>
            </a:r>
            <a:r>
              <a:rPr lang="en-US" sz="2000" spc="-40" dirty="0">
                <a:solidFill>
                  <a:srgbClr val="154891"/>
                </a:solidFill>
                <a:latin typeface="Code Pro"/>
                <a:ea typeface="Code Pro"/>
                <a:cs typeface="Code Pro"/>
                <a:sym typeface="Code Pro"/>
              </a:rPr>
              <a:t> </a:t>
            </a:r>
            <a:r>
              <a:rPr lang="en-US" sz="2000" spc="-40" dirty="0" err="1">
                <a:solidFill>
                  <a:srgbClr val="154891"/>
                </a:solidFill>
                <a:latin typeface="Code Pro"/>
                <a:ea typeface="Code Pro"/>
                <a:cs typeface="Code Pro"/>
                <a:sym typeface="Code Pro"/>
              </a:rPr>
              <a:t>Resolução</a:t>
            </a:r>
            <a:r>
              <a:rPr lang="en-US" sz="2000" spc="-40" dirty="0">
                <a:solidFill>
                  <a:srgbClr val="154891"/>
                </a:solidFill>
                <a:latin typeface="Code Pro"/>
                <a:ea typeface="Code Pro"/>
                <a:cs typeface="Code Pro"/>
                <a:sym typeface="Code Pro"/>
              </a:rPr>
              <a:t> CMN e </a:t>
            </a:r>
            <a:r>
              <a:rPr lang="en-US" sz="2000" spc="-40" dirty="0" err="1">
                <a:solidFill>
                  <a:srgbClr val="154891"/>
                </a:solidFill>
                <a:latin typeface="Code Pro"/>
                <a:ea typeface="Code Pro"/>
                <a:cs typeface="Code Pro"/>
                <a:sym typeface="Code Pro"/>
              </a:rPr>
              <a:t>na</a:t>
            </a:r>
            <a:r>
              <a:rPr lang="en-US" sz="2000" spc="-40" dirty="0">
                <a:solidFill>
                  <a:srgbClr val="154891"/>
                </a:solidFill>
                <a:latin typeface="Code Pro"/>
                <a:ea typeface="Code Pro"/>
                <a:cs typeface="Code Pro"/>
                <a:sym typeface="Code Pro"/>
              </a:rPr>
              <a:t> </a:t>
            </a:r>
            <a:r>
              <a:rPr lang="en-US" sz="2000" spc="-40" dirty="0" err="1">
                <a:solidFill>
                  <a:srgbClr val="154891"/>
                </a:solidFill>
                <a:latin typeface="Code Pro"/>
                <a:ea typeface="Code Pro"/>
                <a:cs typeface="Code Pro"/>
                <a:sym typeface="Code Pro"/>
              </a:rPr>
              <a:t>Portaria</a:t>
            </a:r>
            <a:r>
              <a:rPr lang="en-US" sz="2000" spc="-40" dirty="0">
                <a:solidFill>
                  <a:srgbClr val="154891"/>
                </a:solidFill>
                <a:latin typeface="Code Pro"/>
                <a:ea typeface="Code Pro"/>
                <a:cs typeface="Code Pro"/>
                <a:sym typeface="Code Pro"/>
              </a:rPr>
              <a:t> MPS </a:t>
            </a:r>
            <a:r>
              <a:rPr lang="en-US" sz="2000" spc="-40" dirty="0" err="1">
                <a:solidFill>
                  <a:srgbClr val="154891"/>
                </a:solidFill>
                <a:latin typeface="Code Pro"/>
                <a:ea typeface="Code Pro"/>
                <a:cs typeface="Code Pro"/>
                <a:sym typeface="Code Pro"/>
              </a:rPr>
              <a:t>vigentes</a:t>
            </a:r>
            <a:endParaRPr lang="en-US" sz="2000" spc="-40" dirty="0">
              <a:solidFill>
                <a:srgbClr val="154891"/>
              </a:solidFill>
              <a:latin typeface="Code Pro"/>
              <a:ea typeface="Code Pro"/>
              <a:cs typeface="Code Pro"/>
              <a:sym typeface="Code Pro"/>
            </a:endParaRPr>
          </a:p>
        </p:txBody>
      </p:sp>
      <p:sp>
        <p:nvSpPr>
          <p:cNvPr id="10" name="TextBox 10"/>
          <p:cNvSpPr txBox="1"/>
          <p:nvPr/>
        </p:nvSpPr>
        <p:spPr>
          <a:xfrm>
            <a:off x="1072988" y="7752679"/>
            <a:ext cx="3578630" cy="256480"/>
          </a:xfrm>
          <a:prstGeom prst="rect">
            <a:avLst/>
          </a:prstGeom>
        </p:spPr>
        <p:txBody>
          <a:bodyPr lIns="0" tIns="0" rIns="0" bIns="0" rtlCol="0" anchor="t">
            <a:spAutoFit/>
          </a:bodyPr>
          <a:lstStyle/>
          <a:p>
            <a:pPr marL="0" lvl="0" indent="0" algn="ctr">
              <a:lnSpc>
                <a:spcPts val="2048"/>
              </a:lnSpc>
              <a:spcBef>
                <a:spcPct val="0"/>
              </a:spcBef>
            </a:pPr>
            <a:r>
              <a:rPr lang="en-US" sz="1862" dirty="0">
                <a:solidFill>
                  <a:srgbClr val="154891"/>
                </a:solidFill>
                <a:latin typeface="Intro"/>
                <a:ea typeface="Intro"/>
                <a:cs typeface="Intro"/>
                <a:sym typeface="Intro"/>
              </a:rPr>
              <a:t>ENQUADRAMENTO</a:t>
            </a:r>
          </a:p>
        </p:txBody>
      </p:sp>
      <p:sp>
        <p:nvSpPr>
          <p:cNvPr id="11" name="TextBox 11"/>
          <p:cNvSpPr txBox="1"/>
          <p:nvPr/>
        </p:nvSpPr>
        <p:spPr>
          <a:xfrm>
            <a:off x="13045296" y="7752679"/>
            <a:ext cx="4500230" cy="256480"/>
          </a:xfrm>
          <a:prstGeom prst="rect">
            <a:avLst/>
          </a:prstGeom>
        </p:spPr>
        <p:txBody>
          <a:bodyPr lIns="0" tIns="0" rIns="0" bIns="0" rtlCol="0" anchor="t">
            <a:spAutoFit/>
          </a:bodyPr>
          <a:lstStyle/>
          <a:p>
            <a:pPr marL="0" lvl="0" indent="0" algn="ctr">
              <a:lnSpc>
                <a:spcPts val="2048"/>
              </a:lnSpc>
              <a:spcBef>
                <a:spcPct val="0"/>
              </a:spcBef>
            </a:pPr>
            <a:r>
              <a:rPr lang="en-US" sz="1862" dirty="0" err="1">
                <a:solidFill>
                  <a:srgbClr val="154891"/>
                </a:solidFill>
                <a:latin typeface="Intro"/>
                <a:ea typeface="Intro"/>
                <a:cs typeface="Intro"/>
                <a:sym typeface="Intro"/>
              </a:rPr>
              <a:t>Elemento</a:t>
            </a:r>
            <a:r>
              <a:rPr lang="en-US" sz="1862" dirty="0">
                <a:solidFill>
                  <a:srgbClr val="154891"/>
                </a:solidFill>
                <a:latin typeface="Intro"/>
                <a:ea typeface="Intro"/>
                <a:cs typeface="Intro"/>
                <a:sym typeface="Intro"/>
              </a:rPr>
              <a:t> </a:t>
            </a:r>
            <a:r>
              <a:rPr lang="en-US" sz="1862" dirty="0" err="1">
                <a:solidFill>
                  <a:srgbClr val="154891"/>
                </a:solidFill>
                <a:latin typeface="Intro"/>
                <a:ea typeface="Intro"/>
                <a:cs typeface="Intro"/>
                <a:sym typeface="Intro"/>
              </a:rPr>
              <a:t>subjetivo</a:t>
            </a:r>
            <a:endParaRPr lang="en-US" sz="1862" dirty="0">
              <a:solidFill>
                <a:srgbClr val="154891"/>
              </a:solidFill>
              <a:latin typeface="Intro"/>
              <a:ea typeface="Intro"/>
              <a:cs typeface="Intro"/>
              <a:sym typeface="Intro"/>
            </a:endParaRPr>
          </a:p>
        </p:txBody>
      </p:sp>
      <p:sp>
        <p:nvSpPr>
          <p:cNvPr id="12" name="TextBox 12"/>
          <p:cNvSpPr txBox="1"/>
          <p:nvPr/>
        </p:nvSpPr>
        <p:spPr>
          <a:xfrm>
            <a:off x="7014249" y="7752679"/>
            <a:ext cx="5146001" cy="256480"/>
          </a:xfrm>
          <a:prstGeom prst="rect">
            <a:avLst/>
          </a:prstGeom>
        </p:spPr>
        <p:txBody>
          <a:bodyPr wrap="square" lIns="0" tIns="0" rIns="0" bIns="0" rtlCol="0" anchor="t">
            <a:spAutoFit/>
          </a:bodyPr>
          <a:lstStyle/>
          <a:p>
            <a:pPr marL="0" lvl="0" indent="0" algn="ctr">
              <a:lnSpc>
                <a:spcPts val="2048"/>
              </a:lnSpc>
              <a:spcBef>
                <a:spcPct val="0"/>
              </a:spcBef>
            </a:pPr>
            <a:r>
              <a:rPr lang="en-US" sz="1862" dirty="0" err="1">
                <a:solidFill>
                  <a:srgbClr val="154891"/>
                </a:solidFill>
                <a:latin typeface="Intro"/>
                <a:ea typeface="Intro"/>
                <a:cs typeface="Intro"/>
                <a:sym typeface="Intro"/>
              </a:rPr>
              <a:t>Limites</a:t>
            </a:r>
            <a:r>
              <a:rPr lang="en-US" sz="1862" dirty="0">
                <a:solidFill>
                  <a:srgbClr val="154891"/>
                </a:solidFill>
                <a:latin typeface="Intro"/>
                <a:ea typeface="Intro"/>
                <a:cs typeface="Intro"/>
                <a:sym typeface="Intro"/>
              </a:rPr>
              <a:t> </a:t>
            </a:r>
            <a:r>
              <a:rPr lang="en-US" sz="1862" dirty="0" err="1">
                <a:solidFill>
                  <a:srgbClr val="154891"/>
                </a:solidFill>
                <a:latin typeface="Intro"/>
                <a:ea typeface="Intro"/>
                <a:cs typeface="Intro"/>
                <a:sym typeface="Intro"/>
              </a:rPr>
              <a:t>às</a:t>
            </a:r>
            <a:r>
              <a:rPr lang="en-US" sz="1862" dirty="0">
                <a:solidFill>
                  <a:srgbClr val="154891"/>
                </a:solidFill>
                <a:latin typeface="Intro"/>
                <a:ea typeface="Intro"/>
                <a:cs typeface="Intro"/>
                <a:sym typeface="Intro"/>
              </a:rPr>
              <a:t> </a:t>
            </a:r>
            <a:r>
              <a:rPr lang="en-US" sz="1862" dirty="0" err="1">
                <a:solidFill>
                  <a:srgbClr val="154891"/>
                </a:solidFill>
                <a:latin typeface="Intro"/>
                <a:ea typeface="Intro"/>
                <a:cs typeface="Intro"/>
                <a:sym typeface="Intro"/>
              </a:rPr>
              <a:t>obrigações</a:t>
            </a:r>
            <a:r>
              <a:rPr lang="en-US" sz="1862" dirty="0">
                <a:solidFill>
                  <a:srgbClr val="154891"/>
                </a:solidFill>
                <a:latin typeface="Intro"/>
                <a:ea typeface="Intro"/>
                <a:cs typeface="Intro"/>
                <a:sym typeface="Intro"/>
              </a:rPr>
              <a:t> dos </a:t>
            </a:r>
            <a:r>
              <a:rPr lang="en-US" sz="1862" dirty="0" err="1">
                <a:solidFill>
                  <a:srgbClr val="154891"/>
                </a:solidFill>
                <a:latin typeface="Intro"/>
                <a:ea typeface="Intro"/>
                <a:cs typeface="Intro"/>
                <a:sym typeface="Intro"/>
              </a:rPr>
              <a:t>gestores</a:t>
            </a:r>
            <a:endParaRPr lang="en-US" sz="1862" dirty="0">
              <a:solidFill>
                <a:srgbClr val="154891"/>
              </a:solidFill>
              <a:latin typeface="Intro"/>
              <a:ea typeface="Intro"/>
              <a:cs typeface="Intro"/>
              <a:sym typeface="Intro"/>
            </a:endParaRPr>
          </a:p>
        </p:txBody>
      </p:sp>
      <p:grpSp>
        <p:nvGrpSpPr>
          <p:cNvPr id="13" name="Group 13"/>
          <p:cNvGrpSpPr/>
          <p:nvPr/>
        </p:nvGrpSpPr>
        <p:grpSpPr>
          <a:xfrm>
            <a:off x="1994600" y="5626748"/>
            <a:ext cx="1735406" cy="1735406"/>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54891">
                <a:alpha val="98824"/>
              </a:srgbClr>
            </a:solidFill>
          </p:spPr>
          <p:txBody>
            <a:bodyPr/>
            <a:lstStyle/>
            <a:p>
              <a:endParaRPr lang="pt-BR"/>
            </a:p>
          </p:txBody>
        </p:sp>
        <p:sp>
          <p:nvSpPr>
            <p:cNvPr id="15" name="TextBox 15"/>
            <p:cNvSpPr txBox="1"/>
            <p:nvPr/>
          </p:nvSpPr>
          <p:spPr>
            <a:xfrm>
              <a:off x="76200" y="19050"/>
              <a:ext cx="660400" cy="717550"/>
            </a:xfrm>
            <a:prstGeom prst="rect">
              <a:avLst/>
            </a:prstGeom>
          </p:spPr>
          <p:txBody>
            <a:bodyPr lIns="50800" tIns="50800" rIns="50800" bIns="50800" rtlCol="0" anchor="ctr"/>
            <a:lstStyle/>
            <a:p>
              <a:pPr algn="ctr">
                <a:lnSpc>
                  <a:spcPts val="3262"/>
                </a:lnSpc>
              </a:pPr>
              <a:endParaRPr/>
            </a:p>
          </p:txBody>
        </p:sp>
      </p:grpSp>
      <p:grpSp>
        <p:nvGrpSpPr>
          <p:cNvPr id="16" name="Group 16"/>
          <p:cNvGrpSpPr/>
          <p:nvPr/>
        </p:nvGrpSpPr>
        <p:grpSpPr>
          <a:xfrm>
            <a:off x="14427708" y="5626748"/>
            <a:ext cx="1735406" cy="1735406"/>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54891">
                <a:alpha val="98824"/>
              </a:srgbClr>
            </a:solidFill>
          </p:spPr>
          <p:txBody>
            <a:bodyPr/>
            <a:lstStyle/>
            <a:p>
              <a:endParaRPr lang="pt-BR"/>
            </a:p>
          </p:txBody>
        </p:sp>
        <p:sp>
          <p:nvSpPr>
            <p:cNvPr id="18" name="TextBox 18"/>
            <p:cNvSpPr txBox="1"/>
            <p:nvPr/>
          </p:nvSpPr>
          <p:spPr>
            <a:xfrm>
              <a:off x="76200" y="19050"/>
              <a:ext cx="660400" cy="717550"/>
            </a:xfrm>
            <a:prstGeom prst="rect">
              <a:avLst/>
            </a:prstGeom>
          </p:spPr>
          <p:txBody>
            <a:bodyPr lIns="50800" tIns="50800" rIns="50800" bIns="50800" rtlCol="0" anchor="ctr"/>
            <a:lstStyle/>
            <a:p>
              <a:pPr algn="ctr">
                <a:lnSpc>
                  <a:spcPts val="3262"/>
                </a:lnSpc>
              </a:pPr>
              <a:endParaRPr/>
            </a:p>
          </p:txBody>
        </p:sp>
      </p:grpSp>
      <p:grpSp>
        <p:nvGrpSpPr>
          <p:cNvPr id="19" name="Group 19"/>
          <p:cNvGrpSpPr/>
          <p:nvPr/>
        </p:nvGrpSpPr>
        <p:grpSpPr>
          <a:xfrm>
            <a:off x="8329677" y="5626748"/>
            <a:ext cx="1735406" cy="1735406"/>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54891">
                <a:alpha val="98824"/>
              </a:srgbClr>
            </a:solidFill>
          </p:spPr>
          <p:txBody>
            <a:bodyPr/>
            <a:lstStyle/>
            <a:p>
              <a:endParaRPr lang="pt-BR"/>
            </a:p>
          </p:txBody>
        </p:sp>
        <p:sp>
          <p:nvSpPr>
            <p:cNvPr id="21" name="TextBox 21"/>
            <p:cNvSpPr txBox="1"/>
            <p:nvPr/>
          </p:nvSpPr>
          <p:spPr>
            <a:xfrm>
              <a:off x="76200" y="19050"/>
              <a:ext cx="660400" cy="717550"/>
            </a:xfrm>
            <a:prstGeom prst="rect">
              <a:avLst/>
            </a:prstGeom>
          </p:spPr>
          <p:txBody>
            <a:bodyPr lIns="50800" tIns="50800" rIns="50800" bIns="50800" rtlCol="0" anchor="ctr"/>
            <a:lstStyle/>
            <a:p>
              <a:pPr algn="ctr">
                <a:lnSpc>
                  <a:spcPts val="3262"/>
                </a:lnSpc>
              </a:pPr>
              <a:endParaRPr/>
            </a:p>
          </p:txBody>
        </p:sp>
      </p:grpSp>
      <p:sp>
        <p:nvSpPr>
          <p:cNvPr id="22" name="TextBox 22"/>
          <p:cNvSpPr txBox="1"/>
          <p:nvPr/>
        </p:nvSpPr>
        <p:spPr>
          <a:xfrm>
            <a:off x="8323879" y="6029655"/>
            <a:ext cx="1747001" cy="1223081"/>
          </a:xfrm>
          <a:prstGeom prst="rect">
            <a:avLst/>
          </a:prstGeom>
        </p:spPr>
        <p:txBody>
          <a:bodyPr lIns="0" tIns="0" rIns="0" bIns="0" rtlCol="0" anchor="t">
            <a:spAutoFit/>
          </a:bodyPr>
          <a:lstStyle/>
          <a:p>
            <a:pPr algn="ctr">
              <a:lnSpc>
                <a:spcPts val="9411"/>
              </a:lnSpc>
            </a:pPr>
            <a:r>
              <a:rPr lang="en-US" sz="8555">
                <a:solidFill>
                  <a:srgbClr val="FFFFFF"/>
                </a:solidFill>
                <a:latin typeface="Intro"/>
                <a:ea typeface="Intro"/>
                <a:cs typeface="Intro"/>
                <a:sym typeface="Intro"/>
              </a:rPr>
              <a:t>2</a:t>
            </a:r>
          </a:p>
        </p:txBody>
      </p:sp>
      <p:sp>
        <p:nvSpPr>
          <p:cNvPr id="23" name="TextBox 23"/>
          <p:cNvSpPr txBox="1"/>
          <p:nvPr/>
        </p:nvSpPr>
        <p:spPr>
          <a:xfrm>
            <a:off x="1988803" y="6029655"/>
            <a:ext cx="1747001" cy="1223081"/>
          </a:xfrm>
          <a:prstGeom prst="rect">
            <a:avLst/>
          </a:prstGeom>
        </p:spPr>
        <p:txBody>
          <a:bodyPr lIns="0" tIns="0" rIns="0" bIns="0" rtlCol="0" anchor="t">
            <a:spAutoFit/>
          </a:bodyPr>
          <a:lstStyle/>
          <a:p>
            <a:pPr algn="ctr">
              <a:lnSpc>
                <a:spcPts val="9411"/>
              </a:lnSpc>
            </a:pPr>
            <a:r>
              <a:rPr lang="en-US" sz="8555">
                <a:solidFill>
                  <a:srgbClr val="FFFFFF"/>
                </a:solidFill>
                <a:latin typeface="Intro"/>
                <a:ea typeface="Intro"/>
                <a:cs typeface="Intro"/>
                <a:sym typeface="Intro"/>
              </a:rPr>
              <a:t>1</a:t>
            </a:r>
          </a:p>
        </p:txBody>
      </p:sp>
      <p:sp>
        <p:nvSpPr>
          <p:cNvPr id="24" name="TextBox 24"/>
          <p:cNvSpPr txBox="1"/>
          <p:nvPr/>
        </p:nvSpPr>
        <p:spPr>
          <a:xfrm>
            <a:off x="14421910" y="6029655"/>
            <a:ext cx="1747001" cy="1223081"/>
          </a:xfrm>
          <a:prstGeom prst="rect">
            <a:avLst/>
          </a:prstGeom>
        </p:spPr>
        <p:txBody>
          <a:bodyPr lIns="0" tIns="0" rIns="0" bIns="0" rtlCol="0" anchor="t">
            <a:spAutoFit/>
          </a:bodyPr>
          <a:lstStyle/>
          <a:p>
            <a:pPr algn="ctr">
              <a:lnSpc>
                <a:spcPts val="9411"/>
              </a:lnSpc>
            </a:pPr>
            <a:r>
              <a:rPr lang="en-US" sz="8555">
                <a:solidFill>
                  <a:srgbClr val="FFFFFF"/>
                </a:solidFill>
                <a:latin typeface="Intro"/>
                <a:ea typeface="Intro"/>
                <a:cs typeface="Intro"/>
                <a:sym typeface="Intro"/>
              </a:rPr>
              <a:t>3</a:t>
            </a:r>
          </a:p>
        </p:txBody>
      </p:sp>
      <p:grpSp>
        <p:nvGrpSpPr>
          <p:cNvPr id="25" name="Group 25"/>
          <p:cNvGrpSpPr/>
          <p:nvPr/>
        </p:nvGrpSpPr>
        <p:grpSpPr>
          <a:xfrm>
            <a:off x="16334571" y="103971"/>
            <a:ext cx="1849459" cy="1849459"/>
            <a:chOff x="0" y="0"/>
            <a:chExt cx="2465945" cy="2465945"/>
          </a:xfrm>
        </p:grpSpPr>
        <p:grpSp>
          <p:nvGrpSpPr>
            <p:cNvPr id="26" name="Group 26"/>
            <p:cNvGrpSpPr/>
            <p:nvPr/>
          </p:nvGrpSpPr>
          <p:grpSpPr>
            <a:xfrm>
              <a:off x="0" y="0"/>
              <a:ext cx="2465945" cy="2465945"/>
              <a:chOff x="0" y="0"/>
              <a:chExt cx="812800" cy="812800"/>
            </a:xfrm>
          </p:grpSpPr>
          <p:sp>
            <p:nvSpPr>
              <p:cNvPr id="27" name="Freeform 2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3114C">
                      <a:alpha val="46000"/>
                    </a:srgbClr>
                  </a:gs>
                  <a:gs pos="100000">
                    <a:srgbClr val="364482">
                      <a:alpha val="46000"/>
                    </a:srgbClr>
                  </a:gs>
                </a:gsLst>
                <a:lin ang="2700000"/>
              </a:gradFill>
            </p:spPr>
            <p:txBody>
              <a:bodyPr/>
              <a:lstStyle/>
              <a:p>
                <a:endParaRPr lang="pt-BR"/>
              </a:p>
            </p:txBody>
          </p:sp>
          <p:sp>
            <p:nvSpPr>
              <p:cNvPr id="28" name="TextBox 28"/>
              <p:cNvSpPr txBox="1"/>
              <p:nvPr/>
            </p:nvSpPr>
            <p:spPr>
              <a:xfrm>
                <a:off x="76200" y="57150"/>
                <a:ext cx="660400" cy="679450"/>
              </a:xfrm>
              <a:prstGeom prst="rect">
                <a:avLst/>
              </a:prstGeom>
            </p:spPr>
            <p:txBody>
              <a:bodyPr lIns="19648" tIns="19648" rIns="19648" bIns="19648" rtlCol="0" anchor="ctr"/>
              <a:lstStyle/>
              <a:p>
                <a:pPr algn="ctr">
                  <a:lnSpc>
                    <a:spcPts val="525"/>
                  </a:lnSpc>
                </a:pPr>
                <a:endParaRPr/>
              </a:p>
            </p:txBody>
          </p:sp>
        </p:grpSp>
        <p:sp>
          <p:nvSpPr>
            <p:cNvPr id="29" name="TextBox 29"/>
            <p:cNvSpPr txBox="1"/>
            <p:nvPr/>
          </p:nvSpPr>
          <p:spPr>
            <a:xfrm>
              <a:off x="571739" y="1796975"/>
              <a:ext cx="1358517" cy="121313"/>
            </a:xfrm>
            <a:prstGeom prst="rect">
              <a:avLst/>
            </a:prstGeom>
          </p:spPr>
          <p:txBody>
            <a:bodyPr lIns="0" tIns="0" rIns="0" bIns="0" rtlCol="0" anchor="t">
              <a:spAutoFit/>
            </a:bodyPr>
            <a:lstStyle/>
            <a:p>
              <a:pPr algn="ctr">
                <a:lnSpc>
                  <a:spcPts val="781"/>
                </a:lnSpc>
              </a:pPr>
              <a:r>
                <a:rPr lang="en-US" sz="558">
                  <a:solidFill>
                    <a:srgbClr val="FFFFFF"/>
                  </a:solidFill>
                  <a:latin typeface="Arial"/>
                  <a:ea typeface="Arial"/>
                  <a:cs typeface="Arial"/>
                  <a:sym typeface="Arial"/>
                </a:rPr>
                <a:t>ARMAÇÃO DOS BÚZIOS - RJ</a:t>
              </a:r>
            </a:p>
          </p:txBody>
        </p:sp>
        <p:sp>
          <p:nvSpPr>
            <p:cNvPr id="30" name="Freeform 30"/>
            <p:cNvSpPr/>
            <p:nvPr/>
          </p:nvSpPr>
          <p:spPr>
            <a:xfrm>
              <a:off x="520365" y="1281451"/>
              <a:ext cx="1461264" cy="278433"/>
            </a:xfrm>
            <a:custGeom>
              <a:avLst/>
              <a:gdLst/>
              <a:ahLst/>
              <a:cxnLst/>
              <a:rect l="l" t="t" r="r" b="b"/>
              <a:pathLst>
                <a:path w="1461264" h="278433">
                  <a:moveTo>
                    <a:pt x="0" y="0"/>
                  </a:moveTo>
                  <a:lnTo>
                    <a:pt x="1461264" y="0"/>
                  </a:lnTo>
                  <a:lnTo>
                    <a:pt x="1461264" y="278434"/>
                  </a:lnTo>
                  <a:lnTo>
                    <a:pt x="0" y="278434"/>
                  </a:lnTo>
                  <a:lnTo>
                    <a:pt x="0" y="0"/>
                  </a:lnTo>
                  <a:close/>
                </a:path>
              </a:pathLst>
            </a:custGeom>
            <a:blipFill>
              <a:blip r:embed="rId5"/>
              <a:stretch>
                <a:fillRect l="-71630" t="-280043" r="-81277" b="-208395"/>
              </a:stretch>
            </a:blipFill>
          </p:spPr>
          <p:txBody>
            <a:bodyPr/>
            <a:lstStyle/>
            <a:p>
              <a:endParaRPr lang="pt-BR"/>
            </a:p>
          </p:txBody>
        </p:sp>
        <p:sp>
          <p:nvSpPr>
            <p:cNvPr id="31" name="Freeform 31"/>
            <p:cNvSpPr/>
            <p:nvPr/>
          </p:nvSpPr>
          <p:spPr>
            <a:xfrm>
              <a:off x="520365" y="1545511"/>
              <a:ext cx="1461264" cy="240623"/>
            </a:xfrm>
            <a:custGeom>
              <a:avLst/>
              <a:gdLst/>
              <a:ahLst/>
              <a:cxnLst/>
              <a:rect l="l" t="t" r="r" b="b"/>
              <a:pathLst>
                <a:path w="1461264" h="240623">
                  <a:moveTo>
                    <a:pt x="0" y="0"/>
                  </a:moveTo>
                  <a:lnTo>
                    <a:pt x="1461264" y="0"/>
                  </a:lnTo>
                  <a:lnTo>
                    <a:pt x="1461264" y="240624"/>
                  </a:lnTo>
                  <a:lnTo>
                    <a:pt x="0" y="240624"/>
                  </a:lnTo>
                  <a:lnTo>
                    <a:pt x="0" y="0"/>
                  </a:lnTo>
                  <a:close/>
                </a:path>
              </a:pathLst>
            </a:custGeom>
            <a:blipFill>
              <a:blip r:embed="rId5"/>
              <a:stretch>
                <a:fillRect l="-71630" t="-433787" r="-81277" b="-147114"/>
              </a:stretch>
            </a:blipFill>
          </p:spPr>
          <p:txBody>
            <a:bodyPr/>
            <a:lstStyle/>
            <a:p>
              <a:endParaRPr lang="pt-BR"/>
            </a:p>
          </p:txBody>
        </p:sp>
        <p:sp>
          <p:nvSpPr>
            <p:cNvPr id="32" name="Freeform 32"/>
            <p:cNvSpPr/>
            <p:nvPr/>
          </p:nvSpPr>
          <p:spPr>
            <a:xfrm>
              <a:off x="334532" y="335204"/>
              <a:ext cx="2052345" cy="1043794"/>
            </a:xfrm>
            <a:custGeom>
              <a:avLst/>
              <a:gdLst/>
              <a:ahLst/>
              <a:cxnLst/>
              <a:rect l="l" t="t" r="r" b="b"/>
              <a:pathLst>
                <a:path w="2052345" h="1043794">
                  <a:moveTo>
                    <a:pt x="0" y="0"/>
                  </a:moveTo>
                  <a:lnTo>
                    <a:pt x="2052345" y="0"/>
                  </a:lnTo>
                  <a:lnTo>
                    <a:pt x="2052345" y="1043794"/>
                  </a:lnTo>
                  <a:lnTo>
                    <a:pt x="0" y="1043794"/>
                  </a:lnTo>
                  <a:lnTo>
                    <a:pt x="0" y="0"/>
                  </a:lnTo>
                  <a:close/>
                </a:path>
              </a:pathLst>
            </a:custGeom>
            <a:blipFill>
              <a:blip r:embed="rId6"/>
              <a:stretch>
                <a:fillRect b="-5193"/>
              </a:stretch>
            </a:blipFill>
          </p:spPr>
          <p:txBody>
            <a:bodyPr/>
            <a:lstStyle/>
            <a:p>
              <a:endParaRPr lang="pt-BR"/>
            </a:p>
          </p:txBody>
        </p:sp>
        <p:sp>
          <p:nvSpPr>
            <p:cNvPr id="33" name="TextBox 33"/>
            <p:cNvSpPr txBox="1"/>
            <p:nvPr/>
          </p:nvSpPr>
          <p:spPr>
            <a:xfrm>
              <a:off x="583260" y="927863"/>
              <a:ext cx="584011" cy="293878"/>
            </a:xfrm>
            <a:prstGeom prst="rect">
              <a:avLst/>
            </a:prstGeom>
          </p:spPr>
          <p:txBody>
            <a:bodyPr lIns="0" tIns="0" rIns="0" bIns="0" rtlCol="0" anchor="t">
              <a:spAutoFit/>
            </a:bodyPr>
            <a:lstStyle/>
            <a:p>
              <a:pPr algn="l">
                <a:lnSpc>
                  <a:spcPts val="1850"/>
                </a:lnSpc>
              </a:pPr>
              <a:r>
                <a:rPr lang="en-US" sz="1321" spc="23">
                  <a:solidFill>
                    <a:srgbClr val="0EFEC1"/>
                  </a:solidFill>
                  <a:latin typeface="Open Sans Extra Bold"/>
                  <a:ea typeface="Open Sans Extra Bold"/>
                  <a:cs typeface="Open Sans Extra Bold"/>
                  <a:sym typeface="Open Sans Extra Bold"/>
                </a:rPr>
                <a:t>XVIII</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000581" y="1848214"/>
            <a:ext cx="8439493" cy="7156820"/>
            <a:chOff x="0" y="0"/>
            <a:chExt cx="11252658" cy="9542426"/>
          </a:xfrm>
        </p:grpSpPr>
        <p:pic>
          <p:nvPicPr>
            <p:cNvPr id="3" name="Picture 3"/>
            <p:cNvPicPr>
              <a:picLocks noChangeAspect="1"/>
            </p:cNvPicPr>
            <p:nvPr/>
          </p:nvPicPr>
          <p:blipFill>
            <a:blip r:embed="rId2"/>
            <a:srcRect l="3711" r="17618"/>
            <a:stretch>
              <a:fillRect/>
            </a:stretch>
          </p:blipFill>
          <p:spPr>
            <a:xfrm>
              <a:off x="0" y="0"/>
              <a:ext cx="5585109" cy="4729993"/>
            </a:xfrm>
            <a:prstGeom prst="rect">
              <a:avLst/>
            </a:prstGeom>
          </p:spPr>
        </p:pic>
        <p:sp>
          <p:nvSpPr>
            <p:cNvPr id="4" name="AutoShape 4"/>
            <p:cNvSpPr/>
            <p:nvPr/>
          </p:nvSpPr>
          <p:spPr>
            <a:xfrm>
              <a:off x="5667549" y="0"/>
              <a:ext cx="5585109" cy="4729993"/>
            </a:xfrm>
            <a:prstGeom prst="rect">
              <a:avLst/>
            </a:prstGeom>
            <a:solidFill>
              <a:srgbClr val="154891"/>
            </a:solidFill>
          </p:spPr>
          <p:txBody>
            <a:bodyPr/>
            <a:lstStyle/>
            <a:p>
              <a:endParaRPr lang="pt-BR"/>
            </a:p>
          </p:txBody>
        </p:sp>
        <p:sp>
          <p:nvSpPr>
            <p:cNvPr id="5" name="AutoShape 5"/>
            <p:cNvSpPr/>
            <p:nvPr/>
          </p:nvSpPr>
          <p:spPr>
            <a:xfrm>
              <a:off x="0" y="4812433"/>
              <a:ext cx="5585109" cy="4729993"/>
            </a:xfrm>
            <a:prstGeom prst="rect">
              <a:avLst/>
            </a:prstGeom>
            <a:solidFill>
              <a:srgbClr val="154891"/>
            </a:solidFill>
          </p:spPr>
          <p:txBody>
            <a:bodyPr/>
            <a:lstStyle/>
            <a:p>
              <a:endParaRPr lang="pt-BR"/>
            </a:p>
          </p:txBody>
        </p:sp>
        <p:pic>
          <p:nvPicPr>
            <p:cNvPr id="6" name="Picture 6"/>
            <p:cNvPicPr>
              <a:picLocks noChangeAspect="1"/>
            </p:cNvPicPr>
            <p:nvPr/>
          </p:nvPicPr>
          <p:blipFill>
            <a:blip r:embed="rId3"/>
            <a:srcRect l="10640" r="10640"/>
            <a:stretch>
              <a:fillRect/>
            </a:stretch>
          </p:blipFill>
          <p:spPr>
            <a:xfrm>
              <a:off x="5667549" y="4812433"/>
              <a:ext cx="5585109" cy="4729993"/>
            </a:xfrm>
            <a:prstGeom prst="rect">
              <a:avLst/>
            </a:prstGeom>
          </p:spPr>
        </p:pic>
      </p:grpSp>
      <p:sp>
        <p:nvSpPr>
          <p:cNvPr id="7" name="TextBox 7"/>
          <p:cNvSpPr txBox="1"/>
          <p:nvPr/>
        </p:nvSpPr>
        <p:spPr>
          <a:xfrm>
            <a:off x="1028700" y="1857739"/>
            <a:ext cx="8793936" cy="1023825"/>
          </a:xfrm>
          <a:prstGeom prst="rect">
            <a:avLst/>
          </a:prstGeom>
        </p:spPr>
        <p:txBody>
          <a:bodyPr lIns="0" tIns="0" rIns="0" bIns="0" rtlCol="0" anchor="t">
            <a:spAutoFit/>
          </a:bodyPr>
          <a:lstStyle/>
          <a:p>
            <a:pPr marL="0" lvl="0" indent="0" algn="l">
              <a:lnSpc>
                <a:spcPts val="7886"/>
              </a:lnSpc>
              <a:spcBef>
                <a:spcPct val="0"/>
              </a:spcBef>
            </a:pPr>
            <a:r>
              <a:rPr lang="en-US" sz="6798" dirty="0" err="1">
                <a:solidFill>
                  <a:srgbClr val="154891"/>
                </a:solidFill>
                <a:latin typeface="Intro"/>
                <a:ea typeface="Intro"/>
                <a:cs typeface="Intro"/>
                <a:sym typeface="Intro"/>
              </a:rPr>
              <a:t>CONCLUSões</a:t>
            </a:r>
            <a:endParaRPr lang="en-US" sz="6798" dirty="0">
              <a:solidFill>
                <a:srgbClr val="154891"/>
              </a:solidFill>
              <a:latin typeface="Intro"/>
              <a:ea typeface="Intro"/>
              <a:cs typeface="Intro"/>
              <a:sym typeface="Intro"/>
            </a:endParaRPr>
          </a:p>
        </p:txBody>
      </p:sp>
      <p:sp>
        <p:nvSpPr>
          <p:cNvPr id="8" name="TextBox 8"/>
          <p:cNvSpPr txBox="1"/>
          <p:nvPr/>
        </p:nvSpPr>
        <p:spPr>
          <a:xfrm>
            <a:off x="1028700" y="3228392"/>
            <a:ext cx="7318358" cy="5185459"/>
          </a:xfrm>
          <a:prstGeom prst="rect">
            <a:avLst/>
          </a:prstGeom>
        </p:spPr>
        <p:txBody>
          <a:bodyPr lIns="0" tIns="0" rIns="0" bIns="0" rtlCol="0" anchor="t">
            <a:spAutoFit/>
          </a:bodyPr>
          <a:lstStyle/>
          <a:p>
            <a:pPr marL="342900" indent="-342900" algn="just">
              <a:lnSpc>
                <a:spcPts val="3360"/>
              </a:lnSpc>
              <a:buFont typeface="Arial" panose="020B0604020202020204" pitchFamily="34" charset="0"/>
              <a:buChar char="•"/>
            </a:pPr>
            <a:r>
              <a:rPr lang="en-US" sz="1942" dirty="0" err="1">
                <a:solidFill>
                  <a:srgbClr val="154891"/>
                </a:solidFill>
                <a:latin typeface="Code Pro"/>
                <a:ea typeface="Code Pro"/>
                <a:cs typeface="Code Pro"/>
                <a:sym typeface="Code Pro"/>
              </a:rPr>
              <a:t>Os</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fundos</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estressados</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podem</a:t>
            </a:r>
            <a:r>
              <a:rPr lang="en-US" sz="1942" dirty="0">
                <a:solidFill>
                  <a:srgbClr val="154891"/>
                </a:solidFill>
                <a:latin typeface="Code Pro"/>
                <a:ea typeface="Code Pro"/>
                <a:cs typeface="Code Pro"/>
                <a:sym typeface="Code Pro"/>
              </a:rPr>
              <a:t> ser </a:t>
            </a:r>
            <a:r>
              <a:rPr lang="en-US" sz="1942" dirty="0" err="1">
                <a:solidFill>
                  <a:srgbClr val="154891"/>
                </a:solidFill>
                <a:latin typeface="Code Pro"/>
                <a:ea typeface="Code Pro"/>
                <a:cs typeface="Code Pro"/>
                <a:sym typeface="Code Pro"/>
              </a:rPr>
              <a:t>uma</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herança</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indesejável</a:t>
            </a:r>
            <a:r>
              <a:rPr lang="en-US" sz="1942" dirty="0">
                <a:solidFill>
                  <a:srgbClr val="154891"/>
                </a:solidFill>
                <a:latin typeface="Code Pro"/>
                <a:ea typeface="Code Pro"/>
                <a:cs typeface="Code Pro"/>
                <a:sym typeface="Code Pro"/>
              </a:rPr>
              <a:t>, mas </a:t>
            </a:r>
            <a:r>
              <a:rPr lang="en-US" sz="1942" dirty="0" err="1">
                <a:solidFill>
                  <a:srgbClr val="154891"/>
                </a:solidFill>
                <a:latin typeface="Code Pro"/>
                <a:ea typeface="Code Pro"/>
                <a:cs typeface="Code Pro"/>
                <a:sym typeface="Code Pro"/>
              </a:rPr>
              <a:t>teremos</a:t>
            </a:r>
            <a:r>
              <a:rPr lang="en-US" sz="1942" dirty="0">
                <a:solidFill>
                  <a:srgbClr val="154891"/>
                </a:solidFill>
                <a:latin typeface="Code Pro"/>
                <a:ea typeface="Code Pro"/>
                <a:cs typeface="Code Pro"/>
                <a:sym typeface="Code Pro"/>
              </a:rPr>
              <a:t> que lidar com </a:t>
            </a:r>
            <a:r>
              <a:rPr lang="en-US" sz="1942" dirty="0" err="1">
                <a:solidFill>
                  <a:srgbClr val="154891"/>
                </a:solidFill>
                <a:latin typeface="Code Pro"/>
                <a:ea typeface="Code Pro"/>
                <a:cs typeface="Code Pro"/>
                <a:sym typeface="Code Pro"/>
              </a:rPr>
              <a:t>ela</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por</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muito</a:t>
            </a:r>
            <a:r>
              <a:rPr lang="en-US" sz="1942" dirty="0">
                <a:solidFill>
                  <a:srgbClr val="154891"/>
                </a:solidFill>
                <a:latin typeface="Code Pro"/>
                <a:ea typeface="Code Pro"/>
                <a:cs typeface="Code Pro"/>
                <a:sym typeface="Code Pro"/>
              </a:rPr>
              <a:t> tempo.</a:t>
            </a:r>
          </a:p>
          <a:p>
            <a:pPr marL="342900" indent="-342900" algn="just">
              <a:lnSpc>
                <a:spcPts val="3360"/>
              </a:lnSpc>
              <a:buFont typeface="Arial" panose="020B0604020202020204" pitchFamily="34" charset="0"/>
              <a:buChar char="•"/>
            </a:pPr>
            <a:r>
              <a:rPr lang="en-US" sz="1942" dirty="0" err="1">
                <a:solidFill>
                  <a:srgbClr val="154891"/>
                </a:solidFill>
                <a:latin typeface="Code Pro"/>
                <a:ea typeface="Code Pro"/>
                <a:cs typeface="Code Pro"/>
                <a:sym typeface="Code Pro"/>
              </a:rPr>
              <a:t>Manutenção</a:t>
            </a:r>
            <a:r>
              <a:rPr lang="en-US" sz="1942" dirty="0">
                <a:solidFill>
                  <a:srgbClr val="154891"/>
                </a:solidFill>
                <a:latin typeface="Code Pro"/>
                <a:ea typeface="Code Pro"/>
                <a:cs typeface="Code Pro"/>
                <a:sym typeface="Code Pro"/>
              </a:rPr>
              <a:t> e </a:t>
            </a:r>
            <a:r>
              <a:rPr lang="en-US" sz="1942" dirty="0" err="1">
                <a:solidFill>
                  <a:srgbClr val="154891"/>
                </a:solidFill>
                <a:latin typeface="Code Pro"/>
                <a:ea typeface="Code Pro"/>
                <a:cs typeface="Code Pro"/>
                <a:sym typeface="Code Pro"/>
              </a:rPr>
              <a:t>monitoramento</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requerem</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diligência</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permanente</a:t>
            </a:r>
            <a:r>
              <a:rPr lang="en-US" sz="1942" dirty="0">
                <a:solidFill>
                  <a:srgbClr val="154891"/>
                </a:solidFill>
                <a:latin typeface="Code Pro"/>
                <a:ea typeface="Code Pro"/>
                <a:cs typeface="Code Pro"/>
                <a:sym typeface="Code Pro"/>
              </a:rPr>
              <a:t> – inclusive dos </a:t>
            </a:r>
            <a:r>
              <a:rPr lang="en-US" sz="1942" dirty="0" err="1">
                <a:solidFill>
                  <a:srgbClr val="154891"/>
                </a:solidFill>
                <a:latin typeface="Code Pro"/>
                <a:ea typeface="Code Pro"/>
                <a:cs typeface="Code Pro"/>
                <a:sym typeface="Code Pro"/>
              </a:rPr>
              <a:t>novos</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gestores</a:t>
            </a:r>
            <a:r>
              <a:rPr lang="en-US" sz="1942" dirty="0">
                <a:solidFill>
                  <a:srgbClr val="154891"/>
                </a:solidFill>
                <a:latin typeface="Code Pro"/>
                <a:ea typeface="Code Pro"/>
                <a:cs typeface="Code Pro"/>
                <a:sym typeface="Code Pro"/>
              </a:rPr>
              <a:t>.</a:t>
            </a:r>
          </a:p>
          <a:p>
            <a:pPr marL="342900" indent="-342900" algn="just">
              <a:lnSpc>
                <a:spcPts val="3360"/>
              </a:lnSpc>
              <a:buFont typeface="Arial" panose="020B0604020202020204" pitchFamily="34" charset="0"/>
              <a:buChar char="•"/>
            </a:pPr>
            <a:r>
              <a:rPr lang="en-US" sz="1942" dirty="0" err="1">
                <a:solidFill>
                  <a:srgbClr val="154891"/>
                </a:solidFill>
                <a:latin typeface="Code Pro"/>
                <a:ea typeface="Code Pro"/>
                <a:cs typeface="Code Pro"/>
                <a:sym typeface="Code Pro"/>
              </a:rPr>
              <a:t>Qualquer</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decisão</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possui</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consequências</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econômicas</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diretas</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ou</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indiretas</a:t>
            </a:r>
            <a:r>
              <a:rPr lang="en-US" sz="1942" dirty="0">
                <a:solidFill>
                  <a:srgbClr val="154891"/>
                </a:solidFill>
                <a:latin typeface="Code Pro"/>
                <a:ea typeface="Code Pro"/>
                <a:cs typeface="Code Pro"/>
                <a:sym typeface="Code Pro"/>
              </a:rPr>
              <a:t>.</a:t>
            </a:r>
          </a:p>
          <a:p>
            <a:pPr marL="342900" indent="-342900" algn="just">
              <a:lnSpc>
                <a:spcPts val="3360"/>
              </a:lnSpc>
              <a:buFont typeface="Arial" panose="020B0604020202020204" pitchFamily="34" charset="0"/>
              <a:buChar char="•"/>
            </a:pPr>
            <a:r>
              <a:rPr lang="en-US" sz="1942" dirty="0">
                <a:solidFill>
                  <a:srgbClr val="154891"/>
                </a:solidFill>
                <a:latin typeface="Code Pro"/>
                <a:ea typeface="Code Pro"/>
                <a:cs typeface="Code Pro"/>
                <a:sym typeface="Code Pro"/>
              </a:rPr>
              <a:t>Toda </a:t>
            </a:r>
            <a:r>
              <a:rPr lang="en-US" sz="1942" dirty="0" err="1">
                <a:solidFill>
                  <a:srgbClr val="154891"/>
                </a:solidFill>
                <a:latin typeface="Code Pro"/>
                <a:ea typeface="Code Pro"/>
                <a:cs typeface="Code Pro"/>
                <a:sym typeface="Code Pro"/>
              </a:rPr>
              <a:t>decisão</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deve</a:t>
            </a:r>
            <a:r>
              <a:rPr lang="en-US" sz="1942" dirty="0">
                <a:solidFill>
                  <a:srgbClr val="154891"/>
                </a:solidFill>
                <a:latin typeface="Code Pro"/>
                <a:ea typeface="Code Pro"/>
                <a:cs typeface="Code Pro"/>
                <a:sym typeface="Code Pro"/>
              </a:rPr>
              <a:t> ser </a:t>
            </a:r>
            <a:r>
              <a:rPr lang="en-US" sz="1942" dirty="0" err="1">
                <a:solidFill>
                  <a:srgbClr val="154891"/>
                </a:solidFill>
                <a:latin typeface="Code Pro"/>
                <a:ea typeface="Code Pro"/>
                <a:cs typeface="Code Pro"/>
                <a:sym typeface="Code Pro"/>
              </a:rPr>
              <a:t>fundamentada</a:t>
            </a:r>
            <a:r>
              <a:rPr lang="en-US" sz="1942" dirty="0">
                <a:solidFill>
                  <a:srgbClr val="154891"/>
                </a:solidFill>
                <a:latin typeface="Code Pro"/>
                <a:ea typeface="Code Pro"/>
                <a:cs typeface="Code Pro"/>
                <a:sym typeface="Code Pro"/>
              </a:rPr>
              <a:t> e EVIDENCIADA</a:t>
            </a:r>
          </a:p>
          <a:p>
            <a:pPr marL="342900" indent="-342900" algn="just">
              <a:lnSpc>
                <a:spcPts val="3360"/>
              </a:lnSpc>
              <a:buFont typeface="Arial" panose="020B0604020202020204" pitchFamily="34" charset="0"/>
              <a:buChar char="•"/>
            </a:pPr>
            <a:r>
              <a:rPr lang="en-US" sz="1942" dirty="0">
                <a:solidFill>
                  <a:srgbClr val="154891"/>
                </a:solidFill>
                <a:latin typeface="Code Pro"/>
                <a:ea typeface="Code Pro"/>
                <a:cs typeface="Code Pro"/>
                <a:sym typeface="Code Pro"/>
              </a:rPr>
              <a:t>Para a </a:t>
            </a:r>
            <a:r>
              <a:rPr lang="en-US" sz="1942" dirty="0" err="1">
                <a:solidFill>
                  <a:srgbClr val="154891"/>
                </a:solidFill>
                <a:latin typeface="Code Pro"/>
                <a:ea typeface="Code Pro"/>
                <a:cs typeface="Code Pro"/>
                <a:sym typeface="Code Pro"/>
              </a:rPr>
              <a:t>responsabilização</a:t>
            </a:r>
            <a:r>
              <a:rPr lang="en-US" sz="1942" dirty="0">
                <a:solidFill>
                  <a:srgbClr val="154891"/>
                </a:solidFill>
                <a:latin typeface="Code Pro"/>
                <a:ea typeface="Code Pro"/>
                <a:cs typeface="Code Pro"/>
                <a:sym typeface="Code Pro"/>
              </a:rPr>
              <a:t> dos </a:t>
            </a:r>
            <a:r>
              <a:rPr lang="en-US" sz="1942" dirty="0" err="1">
                <a:solidFill>
                  <a:srgbClr val="154891"/>
                </a:solidFill>
                <a:latin typeface="Code Pro"/>
                <a:ea typeface="Code Pro"/>
                <a:cs typeface="Code Pro"/>
                <a:sym typeface="Code Pro"/>
              </a:rPr>
              <a:t>agentes</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deve</a:t>
            </a:r>
            <a:r>
              <a:rPr lang="en-US" sz="1942" dirty="0">
                <a:solidFill>
                  <a:srgbClr val="154891"/>
                </a:solidFill>
                <a:latin typeface="Code Pro"/>
                <a:ea typeface="Code Pro"/>
                <a:cs typeface="Code Pro"/>
                <a:sym typeface="Code Pro"/>
              </a:rPr>
              <a:t> se considerer (</a:t>
            </a:r>
            <a:r>
              <a:rPr lang="en-US" sz="1942" dirty="0" err="1">
                <a:solidFill>
                  <a:srgbClr val="154891"/>
                </a:solidFill>
                <a:latin typeface="Code Pro"/>
                <a:ea typeface="Code Pro"/>
                <a:cs typeface="Code Pro"/>
                <a:sym typeface="Code Pro"/>
              </a:rPr>
              <a:t>i</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tipicidade</a:t>
            </a:r>
            <a:r>
              <a:rPr lang="en-US" sz="1942" dirty="0">
                <a:solidFill>
                  <a:srgbClr val="154891"/>
                </a:solidFill>
                <a:latin typeface="Code Pro"/>
                <a:ea typeface="Code Pro"/>
                <a:cs typeface="Code Pro"/>
                <a:sym typeface="Code Pro"/>
              </a:rPr>
              <a:t>; (ii) </a:t>
            </a:r>
            <a:r>
              <a:rPr lang="en-US" sz="1942" dirty="0" err="1">
                <a:solidFill>
                  <a:srgbClr val="154891"/>
                </a:solidFill>
                <a:latin typeface="Code Pro"/>
                <a:ea typeface="Code Pro"/>
                <a:cs typeface="Code Pro"/>
                <a:sym typeface="Code Pro"/>
              </a:rPr>
              <a:t>legalidade</a:t>
            </a:r>
            <a:r>
              <a:rPr lang="en-US" sz="1942" dirty="0">
                <a:solidFill>
                  <a:srgbClr val="154891"/>
                </a:solidFill>
                <a:latin typeface="Code Pro"/>
                <a:ea typeface="Code Pro"/>
                <a:cs typeface="Code Pro"/>
                <a:sym typeface="Code Pro"/>
              </a:rPr>
              <a:t> e (iii) </a:t>
            </a:r>
            <a:r>
              <a:rPr lang="en-US" sz="1942" dirty="0" err="1">
                <a:solidFill>
                  <a:srgbClr val="154891"/>
                </a:solidFill>
                <a:latin typeface="Code Pro"/>
                <a:ea typeface="Code Pro"/>
                <a:cs typeface="Code Pro"/>
                <a:sym typeface="Code Pro"/>
              </a:rPr>
              <a:t>dolo</a:t>
            </a:r>
            <a:r>
              <a:rPr lang="en-US" sz="1942" dirty="0">
                <a:solidFill>
                  <a:srgbClr val="154891"/>
                </a:solidFill>
                <a:latin typeface="Code Pro"/>
                <a:ea typeface="Code Pro"/>
                <a:cs typeface="Code Pro"/>
                <a:sym typeface="Code Pro"/>
              </a:rPr>
              <a:t> </a:t>
            </a:r>
            <a:r>
              <a:rPr lang="en-US" sz="1942" dirty="0" err="1">
                <a:solidFill>
                  <a:srgbClr val="154891"/>
                </a:solidFill>
                <a:latin typeface="Code Pro"/>
                <a:ea typeface="Code Pro"/>
                <a:cs typeface="Code Pro"/>
                <a:sym typeface="Code Pro"/>
              </a:rPr>
              <a:t>ou</a:t>
            </a:r>
            <a:r>
              <a:rPr lang="en-US" sz="1942" dirty="0">
                <a:solidFill>
                  <a:srgbClr val="154891"/>
                </a:solidFill>
                <a:latin typeface="Code Pro"/>
                <a:ea typeface="Code Pro"/>
                <a:cs typeface="Code Pro"/>
                <a:sym typeface="Code Pro"/>
              </a:rPr>
              <a:t> culpa.</a:t>
            </a:r>
          </a:p>
          <a:p>
            <a:pPr algn="l">
              <a:lnSpc>
                <a:spcPts val="3360"/>
              </a:lnSpc>
            </a:pPr>
            <a:endParaRPr lang="en-US" sz="1942" dirty="0">
              <a:solidFill>
                <a:srgbClr val="154891"/>
              </a:solidFill>
              <a:latin typeface="Code Pro"/>
              <a:ea typeface="Code Pro"/>
              <a:cs typeface="Code Pro"/>
              <a:sym typeface="Code Pro"/>
            </a:endParaRPr>
          </a:p>
        </p:txBody>
      </p:sp>
      <p:grpSp>
        <p:nvGrpSpPr>
          <p:cNvPr id="9" name="Group 9"/>
          <p:cNvGrpSpPr/>
          <p:nvPr/>
        </p:nvGrpSpPr>
        <p:grpSpPr>
          <a:xfrm>
            <a:off x="375177" y="8233607"/>
            <a:ext cx="1849459" cy="1849459"/>
            <a:chOff x="0" y="0"/>
            <a:chExt cx="2465945" cy="2465945"/>
          </a:xfrm>
        </p:grpSpPr>
        <p:grpSp>
          <p:nvGrpSpPr>
            <p:cNvPr id="10" name="Group 10"/>
            <p:cNvGrpSpPr/>
            <p:nvPr/>
          </p:nvGrpSpPr>
          <p:grpSpPr>
            <a:xfrm>
              <a:off x="0" y="0"/>
              <a:ext cx="2465945" cy="2465945"/>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3114C">
                      <a:alpha val="46000"/>
                    </a:srgbClr>
                  </a:gs>
                  <a:gs pos="100000">
                    <a:srgbClr val="364482">
                      <a:alpha val="46000"/>
                    </a:srgbClr>
                  </a:gs>
                </a:gsLst>
                <a:lin ang="2700000"/>
              </a:gradFill>
            </p:spPr>
            <p:txBody>
              <a:bodyPr/>
              <a:lstStyle/>
              <a:p>
                <a:endParaRPr lang="pt-BR"/>
              </a:p>
            </p:txBody>
          </p:sp>
          <p:sp>
            <p:nvSpPr>
              <p:cNvPr id="12" name="TextBox 12"/>
              <p:cNvSpPr txBox="1"/>
              <p:nvPr/>
            </p:nvSpPr>
            <p:spPr>
              <a:xfrm>
                <a:off x="76200" y="57150"/>
                <a:ext cx="660400" cy="679450"/>
              </a:xfrm>
              <a:prstGeom prst="rect">
                <a:avLst/>
              </a:prstGeom>
            </p:spPr>
            <p:txBody>
              <a:bodyPr lIns="19648" tIns="19648" rIns="19648" bIns="19648" rtlCol="0" anchor="ctr"/>
              <a:lstStyle/>
              <a:p>
                <a:pPr algn="ctr">
                  <a:lnSpc>
                    <a:spcPts val="525"/>
                  </a:lnSpc>
                </a:pPr>
                <a:endParaRPr/>
              </a:p>
            </p:txBody>
          </p:sp>
        </p:grpSp>
        <p:sp>
          <p:nvSpPr>
            <p:cNvPr id="13" name="TextBox 13"/>
            <p:cNvSpPr txBox="1"/>
            <p:nvPr/>
          </p:nvSpPr>
          <p:spPr>
            <a:xfrm>
              <a:off x="571739" y="1796975"/>
              <a:ext cx="1358517" cy="121313"/>
            </a:xfrm>
            <a:prstGeom prst="rect">
              <a:avLst/>
            </a:prstGeom>
          </p:spPr>
          <p:txBody>
            <a:bodyPr lIns="0" tIns="0" rIns="0" bIns="0" rtlCol="0" anchor="t">
              <a:spAutoFit/>
            </a:bodyPr>
            <a:lstStyle/>
            <a:p>
              <a:pPr algn="ctr">
                <a:lnSpc>
                  <a:spcPts val="781"/>
                </a:lnSpc>
              </a:pPr>
              <a:r>
                <a:rPr lang="en-US" sz="558">
                  <a:solidFill>
                    <a:srgbClr val="FFFFFF"/>
                  </a:solidFill>
                  <a:latin typeface="Arial"/>
                  <a:ea typeface="Arial"/>
                  <a:cs typeface="Arial"/>
                  <a:sym typeface="Arial"/>
                </a:rPr>
                <a:t>ARMAÇÃO DOS BÚZIOS - RJ</a:t>
              </a:r>
            </a:p>
          </p:txBody>
        </p:sp>
        <p:sp>
          <p:nvSpPr>
            <p:cNvPr id="14" name="Freeform 14"/>
            <p:cNvSpPr/>
            <p:nvPr/>
          </p:nvSpPr>
          <p:spPr>
            <a:xfrm>
              <a:off x="520365" y="1281451"/>
              <a:ext cx="1461264" cy="278433"/>
            </a:xfrm>
            <a:custGeom>
              <a:avLst/>
              <a:gdLst/>
              <a:ahLst/>
              <a:cxnLst/>
              <a:rect l="l" t="t" r="r" b="b"/>
              <a:pathLst>
                <a:path w="1461264" h="278433">
                  <a:moveTo>
                    <a:pt x="0" y="0"/>
                  </a:moveTo>
                  <a:lnTo>
                    <a:pt x="1461264" y="0"/>
                  </a:lnTo>
                  <a:lnTo>
                    <a:pt x="1461264" y="278434"/>
                  </a:lnTo>
                  <a:lnTo>
                    <a:pt x="0" y="278434"/>
                  </a:lnTo>
                  <a:lnTo>
                    <a:pt x="0" y="0"/>
                  </a:lnTo>
                  <a:close/>
                </a:path>
              </a:pathLst>
            </a:custGeom>
            <a:blipFill>
              <a:blip r:embed="rId4"/>
              <a:stretch>
                <a:fillRect l="-71630" t="-280043" r="-81277" b="-208395"/>
              </a:stretch>
            </a:blipFill>
          </p:spPr>
          <p:txBody>
            <a:bodyPr/>
            <a:lstStyle/>
            <a:p>
              <a:endParaRPr lang="pt-BR"/>
            </a:p>
          </p:txBody>
        </p:sp>
        <p:sp>
          <p:nvSpPr>
            <p:cNvPr id="15" name="Freeform 15"/>
            <p:cNvSpPr/>
            <p:nvPr/>
          </p:nvSpPr>
          <p:spPr>
            <a:xfrm>
              <a:off x="520365" y="1545511"/>
              <a:ext cx="1461264" cy="240623"/>
            </a:xfrm>
            <a:custGeom>
              <a:avLst/>
              <a:gdLst/>
              <a:ahLst/>
              <a:cxnLst/>
              <a:rect l="l" t="t" r="r" b="b"/>
              <a:pathLst>
                <a:path w="1461264" h="240623">
                  <a:moveTo>
                    <a:pt x="0" y="0"/>
                  </a:moveTo>
                  <a:lnTo>
                    <a:pt x="1461264" y="0"/>
                  </a:lnTo>
                  <a:lnTo>
                    <a:pt x="1461264" y="240624"/>
                  </a:lnTo>
                  <a:lnTo>
                    <a:pt x="0" y="240624"/>
                  </a:lnTo>
                  <a:lnTo>
                    <a:pt x="0" y="0"/>
                  </a:lnTo>
                  <a:close/>
                </a:path>
              </a:pathLst>
            </a:custGeom>
            <a:blipFill>
              <a:blip r:embed="rId4"/>
              <a:stretch>
                <a:fillRect l="-71630" t="-433787" r="-81277" b="-147114"/>
              </a:stretch>
            </a:blipFill>
          </p:spPr>
          <p:txBody>
            <a:bodyPr/>
            <a:lstStyle/>
            <a:p>
              <a:endParaRPr lang="pt-BR"/>
            </a:p>
          </p:txBody>
        </p:sp>
        <p:sp>
          <p:nvSpPr>
            <p:cNvPr id="16" name="Freeform 16"/>
            <p:cNvSpPr/>
            <p:nvPr/>
          </p:nvSpPr>
          <p:spPr>
            <a:xfrm>
              <a:off x="334532" y="335204"/>
              <a:ext cx="2052345" cy="1043795"/>
            </a:xfrm>
            <a:custGeom>
              <a:avLst/>
              <a:gdLst/>
              <a:ahLst/>
              <a:cxnLst/>
              <a:rect l="l" t="t" r="r" b="b"/>
              <a:pathLst>
                <a:path w="2052345" h="1043794">
                  <a:moveTo>
                    <a:pt x="0" y="0"/>
                  </a:moveTo>
                  <a:lnTo>
                    <a:pt x="2052345" y="0"/>
                  </a:lnTo>
                  <a:lnTo>
                    <a:pt x="2052345" y="1043794"/>
                  </a:lnTo>
                  <a:lnTo>
                    <a:pt x="0" y="1043794"/>
                  </a:lnTo>
                  <a:lnTo>
                    <a:pt x="0" y="0"/>
                  </a:lnTo>
                  <a:close/>
                </a:path>
              </a:pathLst>
            </a:custGeom>
            <a:blipFill>
              <a:blip r:embed="rId5"/>
              <a:stretch>
                <a:fillRect b="-5193"/>
              </a:stretch>
            </a:blipFill>
          </p:spPr>
          <p:txBody>
            <a:bodyPr/>
            <a:lstStyle/>
            <a:p>
              <a:endParaRPr lang="pt-BR"/>
            </a:p>
          </p:txBody>
        </p:sp>
        <p:sp>
          <p:nvSpPr>
            <p:cNvPr id="17" name="TextBox 17"/>
            <p:cNvSpPr txBox="1"/>
            <p:nvPr/>
          </p:nvSpPr>
          <p:spPr>
            <a:xfrm>
              <a:off x="583260" y="927863"/>
              <a:ext cx="584011" cy="293878"/>
            </a:xfrm>
            <a:prstGeom prst="rect">
              <a:avLst/>
            </a:prstGeom>
          </p:spPr>
          <p:txBody>
            <a:bodyPr lIns="0" tIns="0" rIns="0" bIns="0" rtlCol="0" anchor="t">
              <a:spAutoFit/>
            </a:bodyPr>
            <a:lstStyle/>
            <a:p>
              <a:pPr algn="l">
                <a:lnSpc>
                  <a:spcPts val="1850"/>
                </a:lnSpc>
              </a:pPr>
              <a:r>
                <a:rPr lang="en-US" sz="1321" spc="23" dirty="0">
                  <a:solidFill>
                    <a:srgbClr val="0EFEC1"/>
                  </a:solidFill>
                  <a:latin typeface="Open Sans Extra Bold"/>
                  <a:ea typeface="Open Sans Extra Bold"/>
                  <a:cs typeface="Open Sans Extra Bold"/>
                  <a:sym typeface="Open Sans Extra Bold"/>
                </a:rPr>
                <a:t>XVIII</a:t>
              </a: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6629" b="-16629"/>
            </a:stretch>
          </a:blipFill>
        </p:spPr>
        <p:txBody>
          <a:bodyPr/>
          <a:lstStyle/>
          <a:p>
            <a:endParaRPr lang="pt-BR"/>
          </a:p>
        </p:txBody>
      </p:sp>
      <p:sp>
        <p:nvSpPr>
          <p:cNvPr id="3" name="TextBox 3"/>
          <p:cNvSpPr txBox="1"/>
          <p:nvPr/>
        </p:nvSpPr>
        <p:spPr>
          <a:xfrm>
            <a:off x="1425869" y="4352041"/>
            <a:ext cx="15436262" cy="1687693"/>
          </a:xfrm>
          <a:prstGeom prst="rect">
            <a:avLst/>
          </a:prstGeom>
        </p:spPr>
        <p:txBody>
          <a:bodyPr lIns="0" tIns="0" rIns="0" bIns="0" rtlCol="0" anchor="t">
            <a:spAutoFit/>
          </a:bodyPr>
          <a:lstStyle/>
          <a:p>
            <a:pPr algn="ctr">
              <a:lnSpc>
                <a:spcPts val="12989"/>
              </a:lnSpc>
            </a:pPr>
            <a:r>
              <a:rPr lang="en-US" sz="11808">
                <a:solidFill>
                  <a:srgbClr val="FFFFFF"/>
                </a:solidFill>
                <a:latin typeface="Intro"/>
                <a:ea typeface="Intro"/>
                <a:cs typeface="Intro"/>
                <a:sym typeface="Intro"/>
              </a:rPr>
              <a:t>OBRIGADO</a:t>
            </a:r>
          </a:p>
        </p:txBody>
      </p:sp>
      <p:sp>
        <p:nvSpPr>
          <p:cNvPr id="4" name="TextBox 4"/>
          <p:cNvSpPr txBox="1"/>
          <p:nvPr/>
        </p:nvSpPr>
        <p:spPr>
          <a:xfrm>
            <a:off x="9372600" y="7558680"/>
            <a:ext cx="7658100" cy="1468351"/>
          </a:xfrm>
          <a:prstGeom prst="rect">
            <a:avLst/>
          </a:prstGeom>
        </p:spPr>
        <p:txBody>
          <a:bodyPr wrap="square" lIns="0" tIns="0" rIns="0" bIns="0" rtlCol="0" anchor="t">
            <a:spAutoFit/>
          </a:bodyPr>
          <a:lstStyle/>
          <a:p>
            <a:pPr algn="r">
              <a:lnSpc>
                <a:spcPts val="3788"/>
              </a:lnSpc>
            </a:pPr>
            <a:r>
              <a:rPr lang="en-US" sz="4000" dirty="0">
                <a:solidFill>
                  <a:srgbClr val="FFFFFF"/>
                </a:solidFill>
                <a:latin typeface="Code Pro"/>
                <a:ea typeface="Code Pro"/>
                <a:cs typeface="Code Pro"/>
                <a:sym typeface="Code Pro"/>
              </a:rPr>
              <a:t>klermann@pennafort.com.br</a:t>
            </a:r>
          </a:p>
          <a:p>
            <a:pPr algn="r">
              <a:lnSpc>
                <a:spcPts val="3788"/>
              </a:lnSpc>
            </a:pPr>
            <a:endParaRPr lang="en-US" sz="4000" dirty="0">
              <a:solidFill>
                <a:srgbClr val="FFFFFF"/>
              </a:solidFill>
              <a:latin typeface="Code Pro"/>
              <a:ea typeface="Code Pro"/>
              <a:cs typeface="Code Pro"/>
              <a:sym typeface="Code Pro"/>
            </a:endParaRPr>
          </a:p>
          <a:p>
            <a:pPr algn="r">
              <a:lnSpc>
                <a:spcPts val="3788"/>
              </a:lnSpc>
            </a:pPr>
            <a:r>
              <a:rPr lang="en-US" sz="4000" dirty="0">
                <a:solidFill>
                  <a:srgbClr val="FFFFFF"/>
                </a:solidFill>
                <a:latin typeface="Code Pro"/>
                <a:ea typeface="Code Pro"/>
                <a:cs typeface="Code Pro"/>
                <a:sym typeface="Code Pro"/>
              </a:rPr>
              <a:t>(21) 99720-2745</a:t>
            </a:r>
          </a:p>
        </p:txBody>
      </p:sp>
      <p:grpSp>
        <p:nvGrpSpPr>
          <p:cNvPr id="5" name="Group 5"/>
          <p:cNvGrpSpPr/>
          <p:nvPr/>
        </p:nvGrpSpPr>
        <p:grpSpPr>
          <a:xfrm>
            <a:off x="17440074" y="7185261"/>
            <a:ext cx="233689" cy="2215191"/>
            <a:chOff x="0" y="0"/>
            <a:chExt cx="61548" cy="583425"/>
          </a:xfrm>
        </p:grpSpPr>
        <p:sp>
          <p:nvSpPr>
            <p:cNvPr id="6" name="Freeform 6"/>
            <p:cNvSpPr/>
            <p:nvPr/>
          </p:nvSpPr>
          <p:spPr>
            <a:xfrm>
              <a:off x="0" y="0"/>
              <a:ext cx="61548" cy="583425"/>
            </a:xfrm>
            <a:custGeom>
              <a:avLst/>
              <a:gdLst/>
              <a:ahLst/>
              <a:cxnLst/>
              <a:rect l="l" t="t" r="r" b="b"/>
              <a:pathLst>
                <a:path w="61548" h="583425">
                  <a:moveTo>
                    <a:pt x="0" y="0"/>
                  </a:moveTo>
                  <a:lnTo>
                    <a:pt x="61548" y="0"/>
                  </a:lnTo>
                  <a:lnTo>
                    <a:pt x="61548" y="583425"/>
                  </a:lnTo>
                  <a:lnTo>
                    <a:pt x="0" y="583425"/>
                  </a:lnTo>
                  <a:close/>
                </a:path>
              </a:pathLst>
            </a:custGeom>
            <a:solidFill>
              <a:srgbClr val="FFFFFF"/>
            </a:solidFill>
          </p:spPr>
          <p:txBody>
            <a:bodyPr/>
            <a:lstStyle/>
            <a:p>
              <a:endParaRPr lang="pt-BR"/>
            </a:p>
          </p:txBody>
        </p:sp>
        <p:sp>
          <p:nvSpPr>
            <p:cNvPr id="7" name="TextBox 7"/>
            <p:cNvSpPr txBox="1"/>
            <p:nvPr/>
          </p:nvSpPr>
          <p:spPr>
            <a:xfrm>
              <a:off x="0" y="-57150"/>
              <a:ext cx="61548" cy="640575"/>
            </a:xfrm>
            <a:prstGeom prst="rect">
              <a:avLst/>
            </a:prstGeom>
          </p:spPr>
          <p:txBody>
            <a:bodyPr lIns="50800" tIns="50800" rIns="50800" bIns="50800" rtlCol="0" anchor="ctr"/>
            <a:lstStyle/>
            <a:p>
              <a:pPr algn="ctr">
                <a:lnSpc>
                  <a:spcPts val="3262"/>
                </a:lnSpc>
              </a:pPr>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097290" y="-3253133"/>
            <a:ext cx="16530318" cy="16530252"/>
            <a:chOff x="0" y="0"/>
            <a:chExt cx="6350000" cy="6349975"/>
          </a:xfrm>
        </p:grpSpPr>
        <p:sp>
          <p:nvSpPr>
            <p:cNvPr id="3" name="Freeform 3"/>
            <p:cNvSpPr/>
            <p:nvPr/>
          </p:nvSpPr>
          <p:spPr>
            <a:xfrm>
              <a:off x="0"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solidFill>
              <a:srgbClr val="154891"/>
            </a:solidFill>
            <a:ln w="12700">
              <a:solidFill>
                <a:srgbClr val="000000"/>
              </a:solidFill>
            </a:ln>
          </p:spPr>
          <p:txBody>
            <a:bodyPr/>
            <a:lstStyle/>
            <a:p>
              <a:endParaRPr lang="pt-BR"/>
            </a:p>
          </p:txBody>
        </p:sp>
      </p:grpSp>
      <p:grpSp>
        <p:nvGrpSpPr>
          <p:cNvPr id="4" name="Group 4"/>
          <p:cNvGrpSpPr/>
          <p:nvPr/>
        </p:nvGrpSpPr>
        <p:grpSpPr>
          <a:xfrm>
            <a:off x="-7236459" y="-3253133"/>
            <a:ext cx="16530318" cy="16530252"/>
            <a:chOff x="0" y="0"/>
            <a:chExt cx="6350000" cy="6349975"/>
          </a:xfrm>
        </p:grpSpPr>
        <p:sp>
          <p:nvSpPr>
            <p:cNvPr id="5" name="Freeform 5"/>
            <p:cNvSpPr/>
            <p:nvPr/>
          </p:nvSpPr>
          <p:spPr>
            <a:xfrm>
              <a:off x="0" y="0"/>
              <a:ext cx="6350000" cy="6349975"/>
            </a:xfrm>
            <a:custGeom>
              <a:avLst/>
              <a:gdLst/>
              <a:ahLst/>
              <a:cxnLst/>
              <a:rect l="l" t="t" r="r" b="b"/>
              <a:pathLst>
                <a:path w="6350000" h="6349975">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blipFill>
              <a:blip r:embed="rId2"/>
              <a:stretch>
                <a:fillRect r="-50093"/>
              </a:stretch>
            </a:blipFill>
          </p:spPr>
          <p:txBody>
            <a:bodyPr/>
            <a:lstStyle/>
            <a:p>
              <a:endParaRPr lang="pt-BR"/>
            </a:p>
          </p:txBody>
        </p:sp>
      </p:grpSp>
      <p:sp>
        <p:nvSpPr>
          <p:cNvPr id="6" name="TextBox 6"/>
          <p:cNvSpPr txBox="1"/>
          <p:nvPr/>
        </p:nvSpPr>
        <p:spPr>
          <a:xfrm>
            <a:off x="10042862" y="3807665"/>
            <a:ext cx="1337945" cy="742381"/>
          </a:xfrm>
          <a:prstGeom prst="rect">
            <a:avLst/>
          </a:prstGeom>
        </p:spPr>
        <p:txBody>
          <a:bodyPr lIns="0" tIns="0" rIns="0" bIns="0" rtlCol="0" anchor="t">
            <a:spAutoFit/>
          </a:bodyPr>
          <a:lstStyle/>
          <a:p>
            <a:pPr algn="r">
              <a:lnSpc>
                <a:spcPts val="5725"/>
              </a:lnSpc>
            </a:pPr>
            <a:r>
              <a:rPr lang="en-US" sz="5205">
                <a:solidFill>
                  <a:srgbClr val="154891"/>
                </a:solidFill>
                <a:latin typeface="Intro"/>
                <a:ea typeface="Intro"/>
                <a:cs typeface="Intro"/>
                <a:sym typeface="Intro"/>
              </a:rPr>
              <a:t>01</a:t>
            </a:r>
          </a:p>
        </p:txBody>
      </p:sp>
      <p:sp>
        <p:nvSpPr>
          <p:cNvPr id="7" name="TextBox 7"/>
          <p:cNvSpPr txBox="1"/>
          <p:nvPr/>
        </p:nvSpPr>
        <p:spPr>
          <a:xfrm>
            <a:off x="10170826" y="4749316"/>
            <a:ext cx="1209981" cy="742381"/>
          </a:xfrm>
          <a:prstGeom prst="rect">
            <a:avLst/>
          </a:prstGeom>
        </p:spPr>
        <p:txBody>
          <a:bodyPr lIns="0" tIns="0" rIns="0" bIns="0" rtlCol="0" anchor="t">
            <a:spAutoFit/>
          </a:bodyPr>
          <a:lstStyle/>
          <a:p>
            <a:pPr algn="r">
              <a:lnSpc>
                <a:spcPts val="5725"/>
              </a:lnSpc>
            </a:pPr>
            <a:r>
              <a:rPr lang="en-US" sz="5205">
                <a:solidFill>
                  <a:srgbClr val="154891"/>
                </a:solidFill>
                <a:latin typeface="Intro"/>
                <a:ea typeface="Intro"/>
                <a:cs typeface="Intro"/>
                <a:sym typeface="Intro"/>
              </a:rPr>
              <a:t>02</a:t>
            </a:r>
          </a:p>
        </p:txBody>
      </p:sp>
      <p:sp>
        <p:nvSpPr>
          <p:cNvPr id="8" name="TextBox 8"/>
          <p:cNvSpPr txBox="1"/>
          <p:nvPr/>
        </p:nvSpPr>
        <p:spPr>
          <a:xfrm>
            <a:off x="10170826" y="5690967"/>
            <a:ext cx="1209981" cy="742381"/>
          </a:xfrm>
          <a:prstGeom prst="rect">
            <a:avLst/>
          </a:prstGeom>
        </p:spPr>
        <p:txBody>
          <a:bodyPr lIns="0" tIns="0" rIns="0" bIns="0" rtlCol="0" anchor="t">
            <a:spAutoFit/>
          </a:bodyPr>
          <a:lstStyle/>
          <a:p>
            <a:pPr algn="r">
              <a:lnSpc>
                <a:spcPts val="5725"/>
              </a:lnSpc>
            </a:pPr>
            <a:r>
              <a:rPr lang="en-US" sz="5205">
                <a:solidFill>
                  <a:srgbClr val="154891"/>
                </a:solidFill>
                <a:latin typeface="Intro"/>
                <a:ea typeface="Intro"/>
                <a:cs typeface="Intro"/>
                <a:sym typeface="Intro"/>
              </a:rPr>
              <a:t>03</a:t>
            </a:r>
          </a:p>
        </p:txBody>
      </p:sp>
      <p:sp>
        <p:nvSpPr>
          <p:cNvPr id="9" name="TextBox 9"/>
          <p:cNvSpPr txBox="1"/>
          <p:nvPr/>
        </p:nvSpPr>
        <p:spPr>
          <a:xfrm>
            <a:off x="10170826" y="6632618"/>
            <a:ext cx="1209981" cy="742381"/>
          </a:xfrm>
          <a:prstGeom prst="rect">
            <a:avLst/>
          </a:prstGeom>
        </p:spPr>
        <p:txBody>
          <a:bodyPr lIns="0" tIns="0" rIns="0" bIns="0" rtlCol="0" anchor="t">
            <a:spAutoFit/>
          </a:bodyPr>
          <a:lstStyle/>
          <a:p>
            <a:pPr algn="r">
              <a:lnSpc>
                <a:spcPts val="5725"/>
              </a:lnSpc>
            </a:pPr>
            <a:r>
              <a:rPr lang="en-US" sz="5205">
                <a:solidFill>
                  <a:srgbClr val="154891"/>
                </a:solidFill>
                <a:latin typeface="Intro"/>
                <a:ea typeface="Intro"/>
                <a:cs typeface="Intro"/>
                <a:sym typeface="Intro"/>
              </a:rPr>
              <a:t>04</a:t>
            </a:r>
          </a:p>
        </p:txBody>
      </p:sp>
      <p:sp>
        <p:nvSpPr>
          <p:cNvPr id="10" name="TextBox 10"/>
          <p:cNvSpPr txBox="1"/>
          <p:nvPr/>
        </p:nvSpPr>
        <p:spPr>
          <a:xfrm>
            <a:off x="10170826" y="7574268"/>
            <a:ext cx="1209981" cy="742381"/>
          </a:xfrm>
          <a:prstGeom prst="rect">
            <a:avLst/>
          </a:prstGeom>
        </p:spPr>
        <p:txBody>
          <a:bodyPr lIns="0" tIns="0" rIns="0" bIns="0" rtlCol="0" anchor="t">
            <a:spAutoFit/>
          </a:bodyPr>
          <a:lstStyle/>
          <a:p>
            <a:pPr algn="r">
              <a:lnSpc>
                <a:spcPts val="5725"/>
              </a:lnSpc>
            </a:pPr>
            <a:r>
              <a:rPr lang="en-US" sz="5205">
                <a:solidFill>
                  <a:srgbClr val="154891"/>
                </a:solidFill>
                <a:latin typeface="Intro"/>
                <a:ea typeface="Intro"/>
                <a:cs typeface="Intro"/>
                <a:sym typeface="Intro"/>
              </a:rPr>
              <a:t>05</a:t>
            </a:r>
          </a:p>
        </p:txBody>
      </p:sp>
      <p:sp>
        <p:nvSpPr>
          <p:cNvPr id="11" name="AutoShape 11"/>
          <p:cNvSpPr/>
          <p:nvPr/>
        </p:nvSpPr>
        <p:spPr>
          <a:xfrm flipV="1">
            <a:off x="11742246" y="3760040"/>
            <a:ext cx="0" cy="5466908"/>
          </a:xfrm>
          <a:prstGeom prst="line">
            <a:avLst/>
          </a:prstGeom>
          <a:ln w="38100" cap="rnd">
            <a:solidFill>
              <a:srgbClr val="154891"/>
            </a:solidFill>
            <a:prstDash val="solid"/>
            <a:headEnd type="none" w="sm" len="sm"/>
            <a:tailEnd type="none" w="sm" len="sm"/>
          </a:ln>
        </p:spPr>
        <p:txBody>
          <a:bodyPr/>
          <a:lstStyle/>
          <a:p>
            <a:endParaRPr lang="pt-BR"/>
          </a:p>
        </p:txBody>
      </p:sp>
      <p:sp>
        <p:nvSpPr>
          <p:cNvPr id="12" name="TextBox 12"/>
          <p:cNvSpPr txBox="1"/>
          <p:nvPr/>
        </p:nvSpPr>
        <p:spPr>
          <a:xfrm>
            <a:off x="10567705" y="2303284"/>
            <a:ext cx="6835724" cy="1174469"/>
          </a:xfrm>
          <a:prstGeom prst="rect">
            <a:avLst/>
          </a:prstGeom>
        </p:spPr>
        <p:txBody>
          <a:bodyPr lIns="0" tIns="0" rIns="0" bIns="0" rtlCol="0" anchor="t">
            <a:spAutoFit/>
          </a:bodyPr>
          <a:lstStyle/>
          <a:p>
            <a:pPr marL="0" lvl="0" indent="0" algn="l">
              <a:lnSpc>
                <a:spcPts val="8966"/>
              </a:lnSpc>
              <a:spcBef>
                <a:spcPct val="0"/>
              </a:spcBef>
            </a:pPr>
            <a:r>
              <a:rPr lang="en-US" sz="8302" u="none" strike="noStrike">
                <a:solidFill>
                  <a:srgbClr val="154891"/>
                </a:solidFill>
                <a:latin typeface="Intro"/>
                <a:ea typeface="Intro"/>
                <a:cs typeface="Intro"/>
                <a:sym typeface="Intro"/>
              </a:rPr>
              <a:t>AGENDA</a:t>
            </a:r>
          </a:p>
        </p:txBody>
      </p:sp>
      <p:sp>
        <p:nvSpPr>
          <p:cNvPr id="13" name="TextBox 13"/>
          <p:cNvSpPr txBox="1"/>
          <p:nvPr/>
        </p:nvSpPr>
        <p:spPr>
          <a:xfrm>
            <a:off x="10170826" y="8515919"/>
            <a:ext cx="1209981" cy="742381"/>
          </a:xfrm>
          <a:prstGeom prst="rect">
            <a:avLst/>
          </a:prstGeom>
        </p:spPr>
        <p:txBody>
          <a:bodyPr lIns="0" tIns="0" rIns="0" bIns="0" rtlCol="0" anchor="t">
            <a:spAutoFit/>
          </a:bodyPr>
          <a:lstStyle/>
          <a:p>
            <a:pPr algn="r">
              <a:lnSpc>
                <a:spcPts val="5725"/>
              </a:lnSpc>
            </a:pPr>
            <a:r>
              <a:rPr lang="en-US" sz="5205">
                <a:solidFill>
                  <a:srgbClr val="154891"/>
                </a:solidFill>
                <a:latin typeface="Intro"/>
                <a:ea typeface="Intro"/>
                <a:cs typeface="Intro"/>
                <a:sym typeface="Intro"/>
              </a:rPr>
              <a:t>06</a:t>
            </a:r>
          </a:p>
        </p:txBody>
      </p:sp>
      <p:sp>
        <p:nvSpPr>
          <p:cNvPr id="14" name="TextBox 14"/>
          <p:cNvSpPr txBox="1"/>
          <p:nvPr/>
        </p:nvSpPr>
        <p:spPr>
          <a:xfrm>
            <a:off x="12070804" y="4008803"/>
            <a:ext cx="4159795" cy="307777"/>
          </a:xfrm>
          <a:prstGeom prst="rect">
            <a:avLst/>
          </a:prstGeom>
        </p:spPr>
        <p:txBody>
          <a:bodyPr wrap="square" lIns="0" tIns="0" rIns="0" bIns="0" rtlCol="0" anchor="t">
            <a:spAutoFit/>
          </a:bodyPr>
          <a:lstStyle/>
          <a:p>
            <a:pPr algn="l">
              <a:lnSpc>
                <a:spcPts val="2398"/>
              </a:lnSpc>
            </a:pPr>
            <a:r>
              <a:rPr lang="en-US" sz="2180" dirty="0" err="1">
                <a:solidFill>
                  <a:srgbClr val="154891"/>
                </a:solidFill>
                <a:latin typeface="Code Pro"/>
                <a:ea typeface="Code Pro"/>
                <a:cs typeface="Code Pro"/>
                <a:sym typeface="Code Pro"/>
              </a:rPr>
              <a:t>Alguns</a:t>
            </a:r>
            <a:r>
              <a:rPr lang="en-US" sz="2180" dirty="0">
                <a:solidFill>
                  <a:srgbClr val="154891"/>
                </a:solidFill>
                <a:latin typeface="Code Pro"/>
                <a:ea typeface="Code Pro"/>
                <a:cs typeface="Code Pro"/>
                <a:sym typeface="Code Pro"/>
              </a:rPr>
              <a:t> </a:t>
            </a:r>
            <a:r>
              <a:rPr lang="en-US" sz="2180" dirty="0" err="1">
                <a:solidFill>
                  <a:srgbClr val="154891"/>
                </a:solidFill>
                <a:latin typeface="Code Pro"/>
                <a:ea typeface="Code Pro"/>
                <a:cs typeface="Code Pro"/>
                <a:sym typeface="Code Pro"/>
              </a:rPr>
              <a:t>Conceitos</a:t>
            </a:r>
            <a:r>
              <a:rPr lang="en-US" sz="2180" dirty="0">
                <a:solidFill>
                  <a:srgbClr val="154891"/>
                </a:solidFill>
                <a:latin typeface="Code Pro"/>
                <a:ea typeface="Code Pro"/>
                <a:cs typeface="Code Pro"/>
                <a:sym typeface="Code Pro"/>
              </a:rPr>
              <a:t> </a:t>
            </a:r>
            <a:r>
              <a:rPr lang="en-US" sz="2180" dirty="0" err="1">
                <a:solidFill>
                  <a:srgbClr val="154891"/>
                </a:solidFill>
                <a:latin typeface="Code Pro"/>
                <a:ea typeface="Code Pro"/>
                <a:cs typeface="Code Pro"/>
                <a:sym typeface="Code Pro"/>
              </a:rPr>
              <a:t>Relevantes</a:t>
            </a:r>
            <a:endParaRPr lang="en-US" sz="2180" dirty="0">
              <a:solidFill>
                <a:srgbClr val="154891"/>
              </a:solidFill>
              <a:latin typeface="Code Pro"/>
              <a:ea typeface="Code Pro"/>
              <a:cs typeface="Code Pro"/>
              <a:sym typeface="Code Pro"/>
            </a:endParaRPr>
          </a:p>
        </p:txBody>
      </p:sp>
      <p:sp>
        <p:nvSpPr>
          <p:cNvPr id="15" name="TextBox 15"/>
          <p:cNvSpPr txBox="1"/>
          <p:nvPr/>
        </p:nvSpPr>
        <p:spPr>
          <a:xfrm>
            <a:off x="12070805" y="4950454"/>
            <a:ext cx="3226692" cy="311531"/>
          </a:xfrm>
          <a:prstGeom prst="rect">
            <a:avLst/>
          </a:prstGeom>
        </p:spPr>
        <p:txBody>
          <a:bodyPr lIns="0" tIns="0" rIns="0" bIns="0" rtlCol="0" anchor="t">
            <a:spAutoFit/>
          </a:bodyPr>
          <a:lstStyle/>
          <a:p>
            <a:pPr algn="l">
              <a:lnSpc>
                <a:spcPts val="2398"/>
              </a:lnSpc>
            </a:pPr>
            <a:r>
              <a:rPr lang="en-US" sz="2180" dirty="0" err="1">
                <a:solidFill>
                  <a:srgbClr val="154891"/>
                </a:solidFill>
                <a:latin typeface="Code Pro"/>
                <a:ea typeface="Code Pro"/>
                <a:cs typeface="Code Pro"/>
                <a:sym typeface="Code Pro"/>
              </a:rPr>
              <a:t>Linha</a:t>
            </a:r>
            <a:r>
              <a:rPr lang="en-US" sz="2180" dirty="0">
                <a:solidFill>
                  <a:srgbClr val="154891"/>
                </a:solidFill>
                <a:latin typeface="Code Pro"/>
                <a:ea typeface="Code Pro"/>
                <a:cs typeface="Code Pro"/>
                <a:sym typeface="Code Pro"/>
              </a:rPr>
              <a:t> do Tempo</a:t>
            </a:r>
          </a:p>
        </p:txBody>
      </p:sp>
      <p:sp>
        <p:nvSpPr>
          <p:cNvPr id="16" name="TextBox 16"/>
          <p:cNvSpPr txBox="1"/>
          <p:nvPr/>
        </p:nvSpPr>
        <p:spPr>
          <a:xfrm>
            <a:off x="12070804" y="5892105"/>
            <a:ext cx="3743891" cy="307777"/>
          </a:xfrm>
          <a:prstGeom prst="rect">
            <a:avLst/>
          </a:prstGeom>
        </p:spPr>
        <p:txBody>
          <a:bodyPr wrap="square" lIns="0" tIns="0" rIns="0" bIns="0" rtlCol="0" anchor="t">
            <a:spAutoFit/>
          </a:bodyPr>
          <a:lstStyle/>
          <a:p>
            <a:pPr algn="l">
              <a:lnSpc>
                <a:spcPts val="2398"/>
              </a:lnSpc>
            </a:pPr>
            <a:r>
              <a:rPr lang="en-US" sz="2180" dirty="0" err="1">
                <a:solidFill>
                  <a:srgbClr val="154891"/>
                </a:solidFill>
                <a:latin typeface="Code Pro"/>
                <a:ea typeface="Code Pro"/>
                <a:cs typeface="Code Pro"/>
                <a:sym typeface="Code Pro"/>
              </a:rPr>
              <a:t>Causas</a:t>
            </a:r>
            <a:r>
              <a:rPr lang="en-US" sz="2180" dirty="0">
                <a:solidFill>
                  <a:srgbClr val="154891"/>
                </a:solidFill>
                <a:latin typeface="Code Pro"/>
                <a:ea typeface="Code Pro"/>
                <a:cs typeface="Code Pro"/>
                <a:sym typeface="Code Pro"/>
              </a:rPr>
              <a:t> e </a:t>
            </a:r>
            <a:r>
              <a:rPr lang="en-US" sz="2180" dirty="0" err="1">
                <a:solidFill>
                  <a:srgbClr val="154891"/>
                </a:solidFill>
                <a:latin typeface="Code Pro"/>
                <a:ea typeface="Code Pro"/>
                <a:cs typeface="Code Pro"/>
                <a:sym typeface="Code Pro"/>
              </a:rPr>
              <a:t>Consequências</a:t>
            </a:r>
            <a:endParaRPr lang="en-US" sz="2180" dirty="0">
              <a:solidFill>
                <a:srgbClr val="154891"/>
              </a:solidFill>
              <a:latin typeface="Code Pro"/>
              <a:ea typeface="Code Pro"/>
              <a:cs typeface="Code Pro"/>
              <a:sym typeface="Code Pro"/>
            </a:endParaRPr>
          </a:p>
        </p:txBody>
      </p:sp>
      <p:sp>
        <p:nvSpPr>
          <p:cNvPr id="17" name="TextBox 17"/>
          <p:cNvSpPr txBox="1"/>
          <p:nvPr/>
        </p:nvSpPr>
        <p:spPr>
          <a:xfrm>
            <a:off x="12070805" y="6833755"/>
            <a:ext cx="3743898" cy="311531"/>
          </a:xfrm>
          <a:prstGeom prst="rect">
            <a:avLst/>
          </a:prstGeom>
        </p:spPr>
        <p:txBody>
          <a:bodyPr lIns="0" tIns="0" rIns="0" bIns="0" rtlCol="0" anchor="t">
            <a:spAutoFit/>
          </a:bodyPr>
          <a:lstStyle/>
          <a:p>
            <a:pPr algn="l">
              <a:lnSpc>
                <a:spcPts val="2398"/>
              </a:lnSpc>
            </a:pPr>
            <a:r>
              <a:rPr lang="en-US" sz="2180" dirty="0" err="1">
                <a:solidFill>
                  <a:srgbClr val="154891"/>
                </a:solidFill>
                <a:latin typeface="Code Pro"/>
                <a:ea typeface="Code Pro"/>
                <a:cs typeface="Code Pro"/>
                <a:sym typeface="Code Pro"/>
              </a:rPr>
              <a:t>Medidas</a:t>
            </a:r>
            <a:r>
              <a:rPr lang="en-US" sz="2180" dirty="0">
                <a:solidFill>
                  <a:srgbClr val="154891"/>
                </a:solidFill>
                <a:latin typeface="Code Pro"/>
                <a:ea typeface="Code Pro"/>
                <a:cs typeface="Code Pro"/>
                <a:sym typeface="Code Pro"/>
              </a:rPr>
              <a:t> de </a:t>
            </a:r>
            <a:r>
              <a:rPr lang="en-US" sz="2180" dirty="0" err="1">
                <a:solidFill>
                  <a:srgbClr val="154891"/>
                </a:solidFill>
                <a:latin typeface="Code Pro"/>
                <a:ea typeface="Code Pro"/>
                <a:cs typeface="Code Pro"/>
                <a:sym typeface="Code Pro"/>
              </a:rPr>
              <a:t>Recuperação</a:t>
            </a:r>
            <a:endParaRPr lang="en-US" sz="2180" dirty="0">
              <a:solidFill>
                <a:srgbClr val="154891"/>
              </a:solidFill>
              <a:latin typeface="Code Pro"/>
              <a:ea typeface="Code Pro"/>
              <a:cs typeface="Code Pro"/>
              <a:sym typeface="Code Pro"/>
            </a:endParaRPr>
          </a:p>
        </p:txBody>
      </p:sp>
      <p:sp>
        <p:nvSpPr>
          <p:cNvPr id="18" name="TextBox 18"/>
          <p:cNvSpPr txBox="1"/>
          <p:nvPr/>
        </p:nvSpPr>
        <p:spPr>
          <a:xfrm>
            <a:off x="12070805" y="7775406"/>
            <a:ext cx="5332624" cy="311531"/>
          </a:xfrm>
          <a:prstGeom prst="rect">
            <a:avLst/>
          </a:prstGeom>
        </p:spPr>
        <p:txBody>
          <a:bodyPr lIns="0" tIns="0" rIns="0" bIns="0" rtlCol="0" anchor="t">
            <a:spAutoFit/>
          </a:bodyPr>
          <a:lstStyle/>
          <a:p>
            <a:pPr algn="l">
              <a:lnSpc>
                <a:spcPts val="2398"/>
              </a:lnSpc>
            </a:pPr>
            <a:r>
              <a:rPr lang="en-US" sz="2180" dirty="0" err="1">
                <a:solidFill>
                  <a:srgbClr val="154891"/>
                </a:solidFill>
                <a:latin typeface="Code Pro"/>
                <a:ea typeface="Code Pro"/>
                <a:cs typeface="Code Pro"/>
                <a:sym typeface="Code Pro"/>
              </a:rPr>
              <a:t>Tratamento</a:t>
            </a:r>
            <a:r>
              <a:rPr lang="en-US" sz="2180" dirty="0">
                <a:solidFill>
                  <a:srgbClr val="154891"/>
                </a:solidFill>
                <a:latin typeface="Code Pro"/>
                <a:ea typeface="Code Pro"/>
                <a:cs typeface="Code Pro"/>
                <a:sym typeface="Code Pro"/>
              </a:rPr>
              <a:t> </a:t>
            </a:r>
            <a:r>
              <a:rPr lang="en-US" sz="2180" dirty="0" err="1">
                <a:solidFill>
                  <a:srgbClr val="154891"/>
                </a:solidFill>
                <a:latin typeface="Code Pro"/>
                <a:ea typeface="Code Pro"/>
                <a:cs typeface="Code Pro"/>
                <a:sym typeface="Code Pro"/>
              </a:rPr>
              <a:t>Normativo</a:t>
            </a:r>
            <a:endParaRPr lang="en-US" sz="2180" dirty="0">
              <a:solidFill>
                <a:srgbClr val="154891"/>
              </a:solidFill>
              <a:latin typeface="Code Pro"/>
              <a:ea typeface="Code Pro"/>
              <a:cs typeface="Code Pro"/>
              <a:sym typeface="Code Pro"/>
            </a:endParaRPr>
          </a:p>
        </p:txBody>
      </p:sp>
      <p:sp>
        <p:nvSpPr>
          <p:cNvPr id="19" name="TextBox 19"/>
          <p:cNvSpPr txBox="1"/>
          <p:nvPr/>
        </p:nvSpPr>
        <p:spPr>
          <a:xfrm>
            <a:off x="12070804" y="8717057"/>
            <a:ext cx="5074191" cy="307777"/>
          </a:xfrm>
          <a:prstGeom prst="rect">
            <a:avLst/>
          </a:prstGeom>
        </p:spPr>
        <p:txBody>
          <a:bodyPr wrap="square" lIns="0" tIns="0" rIns="0" bIns="0" rtlCol="0" anchor="t">
            <a:spAutoFit/>
          </a:bodyPr>
          <a:lstStyle/>
          <a:p>
            <a:pPr algn="l">
              <a:lnSpc>
                <a:spcPts val="2398"/>
              </a:lnSpc>
            </a:pPr>
            <a:r>
              <a:rPr lang="en-US" sz="2180" dirty="0" err="1">
                <a:solidFill>
                  <a:srgbClr val="154891"/>
                </a:solidFill>
                <a:latin typeface="Code Pro"/>
                <a:ea typeface="Code Pro"/>
                <a:cs typeface="Code Pro"/>
                <a:sym typeface="Code Pro"/>
              </a:rPr>
              <a:t>Responsabilização</a:t>
            </a:r>
            <a:r>
              <a:rPr lang="en-US" sz="2180" dirty="0">
                <a:solidFill>
                  <a:srgbClr val="154891"/>
                </a:solidFill>
                <a:latin typeface="Code Pro"/>
                <a:ea typeface="Code Pro"/>
                <a:cs typeface="Code Pro"/>
                <a:sym typeface="Code Pro"/>
              </a:rPr>
              <a:t> dos </a:t>
            </a:r>
            <a:r>
              <a:rPr lang="en-US" sz="2180" dirty="0" err="1">
                <a:solidFill>
                  <a:srgbClr val="154891"/>
                </a:solidFill>
                <a:latin typeface="Code Pro"/>
                <a:ea typeface="Code Pro"/>
                <a:cs typeface="Code Pro"/>
                <a:sym typeface="Code Pro"/>
              </a:rPr>
              <a:t>Gestores</a:t>
            </a:r>
            <a:endParaRPr lang="en-US" sz="2180" dirty="0">
              <a:solidFill>
                <a:srgbClr val="154891"/>
              </a:solidFill>
              <a:latin typeface="Code Pro"/>
              <a:ea typeface="Code Pro"/>
              <a:cs typeface="Code Pro"/>
              <a:sym typeface="Code Pro"/>
            </a:endParaRPr>
          </a:p>
        </p:txBody>
      </p:sp>
      <p:grpSp>
        <p:nvGrpSpPr>
          <p:cNvPr id="20" name="Group 20"/>
          <p:cNvGrpSpPr/>
          <p:nvPr/>
        </p:nvGrpSpPr>
        <p:grpSpPr>
          <a:xfrm>
            <a:off x="198578" y="7275163"/>
            <a:ext cx="2845688" cy="2845688"/>
            <a:chOff x="0" y="0"/>
            <a:chExt cx="3794250" cy="3794250"/>
          </a:xfrm>
        </p:grpSpPr>
        <p:grpSp>
          <p:nvGrpSpPr>
            <p:cNvPr id="21" name="Group 21"/>
            <p:cNvGrpSpPr/>
            <p:nvPr/>
          </p:nvGrpSpPr>
          <p:grpSpPr>
            <a:xfrm>
              <a:off x="0" y="0"/>
              <a:ext cx="3794250" cy="3794250"/>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3114C">
                      <a:alpha val="46000"/>
                    </a:srgbClr>
                  </a:gs>
                  <a:gs pos="100000">
                    <a:srgbClr val="364482">
                      <a:alpha val="46000"/>
                    </a:srgbClr>
                  </a:gs>
                </a:gsLst>
                <a:lin ang="2700000"/>
              </a:gradFill>
            </p:spPr>
            <p:txBody>
              <a:bodyPr/>
              <a:lstStyle/>
              <a:p>
                <a:endParaRPr lang="pt-BR"/>
              </a:p>
            </p:txBody>
          </p:sp>
          <p:sp>
            <p:nvSpPr>
              <p:cNvPr id="23" name="TextBox 23"/>
              <p:cNvSpPr txBox="1"/>
              <p:nvPr/>
            </p:nvSpPr>
            <p:spPr>
              <a:xfrm>
                <a:off x="76200" y="57150"/>
                <a:ext cx="660400" cy="679450"/>
              </a:xfrm>
              <a:prstGeom prst="rect">
                <a:avLst/>
              </a:prstGeom>
            </p:spPr>
            <p:txBody>
              <a:bodyPr lIns="19648" tIns="19648" rIns="19648" bIns="19648" rtlCol="0" anchor="ctr"/>
              <a:lstStyle/>
              <a:p>
                <a:pPr algn="ctr">
                  <a:lnSpc>
                    <a:spcPts val="525"/>
                  </a:lnSpc>
                </a:pPr>
                <a:endParaRPr/>
              </a:p>
            </p:txBody>
          </p:sp>
        </p:grpSp>
        <p:sp>
          <p:nvSpPr>
            <p:cNvPr id="24" name="TextBox 24"/>
            <p:cNvSpPr txBox="1"/>
            <p:nvPr/>
          </p:nvSpPr>
          <p:spPr>
            <a:xfrm>
              <a:off x="879711" y="2741488"/>
              <a:ext cx="2090295" cy="210104"/>
            </a:xfrm>
            <a:prstGeom prst="rect">
              <a:avLst/>
            </a:prstGeom>
          </p:spPr>
          <p:txBody>
            <a:bodyPr lIns="0" tIns="0" rIns="0" bIns="0" rtlCol="0" anchor="t">
              <a:spAutoFit/>
            </a:bodyPr>
            <a:lstStyle/>
            <a:p>
              <a:pPr algn="ctr">
                <a:lnSpc>
                  <a:spcPts val="1203"/>
                </a:lnSpc>
              </a:pPr>
              <a:r>
                <a:rPr lang="en-US" sz="859">
                  <a:solidFill>
                    <a:srgbClr val="FFFFFF"/>
                  </a:solidFill>
                  <a:latin typeface="Arial"/>
                  <a:ea typeface="Arial"/>
                  <a:cs typeface="Arial"/>
                  <a:sym typeface="Arial"/>
                </a:rPr>
                <a:t>ARMAÇÃO DOS BÚZIOS - RJ</a:t>
              </a:r>
            </a:p>
          </p:txBody>
        </p:sp>
        <p:sp>
          <p:nvSpPr>
            <p:cNvPr id="25" name="Freeform 25"/>
            <p:cNvSpPr/>
            <p:nvPr/>
          </p:nvSpPr>
          <p:spPr>
            <a:xfrm>
              <a:off x="800665" y="1971717"/>
              <a:ext cx="2248388" cy="428414"/>
            </a:xfrm>
            <a:custGeom>
              <a:avLst/>
              <a:gdLst/>
              <a:ahLst/>
              <a:cxnLst/>
              <a:rect l="l" t="t" r="r" b="b"/>
              <a:pathLst>
                <a:path w="2248388" h="428414">
                  <a:moveTo>
                    <a:pt x="0" y="0"/>
                  </a:moveTo>
                  <a:lnTo>
                    <a:pt x="2248388" y="0"/>
                  </a:lnTo>
                  <a:lnTo>
                    <a:pt x="2248388" y="428414"/>
                  </a:lnTo>
                  <a:lnTo>
                    <a:pt x="0" y="428414"/>
                  </a:lnTo>
                  <a:lnTo>
                    <a:pt x="0" y="0"/>
                  </a:lnTo>
                  <a:close/>
                </a:path>
              </a:pathLst>
            </a:custGeom>
            <a:blipFill>
              <a:blip r:embed="rId3"/>
              <a:stretch>
                <a:fillRect l="-71630" t="-280043" r="-81277" b="-208395"/>
              </a:stretch>
            </a:blipFill>
          </p:spPr>
          <p:txBody>
            <a:bodyPr/>
            <a:lstStyle/>
            <a:p>
              <a:endParaRPr lang="pt-BR"/>
            </a:p>
          </p:txBody>
        </p:sp>
        <p:sp>
          <p:nvSpPr>
            <p:cNvPr id="26" name="Freeform 26"/>
            <p:cNvSpPr/>
            <p:nvPr/>
          </p:nvSpPr>
          <p:spPr>
            <a:xfrm>
              <a:off x="800665" y="2378016"/>
              <a:ext cx="2248388" cy="370237"/>
            </a:xfrm>
            <a:custGeom>
              <a:avLst/>
              <a:gdLst/>
              <a:ahLst/>
              <a:cxnLst/>
              <a:rect l="l" t="t" r="r" b="b"/>
              <a:pathLst>
                <a:path w="2248388" h="370237">
                  <a:moveTo>
                    <a:pt x="0" y="0"/>
                  </a:moveTo>
                  <a:lnTo>
                    <a:pt x="2248388" y="0"/>
                  </a:lnTo>
                  <a:lnTo>
                    <a:pt x="2248388" y="370237"/>
                  </a:lnTo>
                  <a:lnTo>
                    <a:pt x="0" y="370237"/>
                  </a:lnTo>
                  <a:lnTo>
                    <a:pt x="0" y="0"/>
                  </a:lnTo>
                  <a:close/>
                </a:path>
              </a:pathLst>
            </a:custGeom>
            <a:blipFill>
              <a:blip r:embed="rId3"/>
              <a:stretch>
                <a:fillRect l="-71630" t="-433787" r="-81277" b="-147114"/>
              </a:stretch>
            </a:blipFill>
          </p:spPr>
          <p:txBody>
            <a:bodyPr/>
            <a:lstStyle/>
            <a:p>
              <a:endParaRPr lang="pt-BR"/>
            </a:p>
          </p:txBody>
        </p:sp>
        <p:sp>
          <p:nvSpPr>
            <p:cNvPr id="27" name="Freeform 27"/>
            <p:cNvSpPr/>
            <p:nvPr/>
          </p:nvSpPr>
          <p:spPr>
            <a:xfrm>
              <a:off x="514731" y="515764"/>
              <a:ext cx="3157860" cy="1606044"/>
            </a:xfrm>
            <a:custGeom>
              <a:avLst/>
              <a:gdLst/>
              <a:ahLst/>
              <a:cxnLst/>
              <a:rect l="l" t="t" r="r" b="b"/>
              <a:pathLst>
                <a:path w="3157860" h="1606044">
                  <a:moveTo>
                    <a:pt x="0" y="0"/>
                  </a:moveTo>
                  <a:lnTo>
                    <a:pt x="3157860" y="0"/>
                  </a:lnTo>
                  <a:lnTo>
                    <a:pt x="3157860" y="1606044"/>
                  </a:lnTo>
                  <a:lnTo>
                    <a:pt x="0" y="1606044"/>
                  </a:lnTo>
                  <a:lnTo>
                    <a:pt x="0" y="0"/>
                  </a:lnTo>
                  <a:close/>
                </a:path>
              </a:pathLst>
            </a:custGeom>
            <a:blipFill>
              <a:blip r:embed="rId4"/>
              <a:stretch>
                <a:fillRect b="-5193"/>
              </a:stretch>
            </a:blipFill>
          </p:spPr>
          <p:txBody>
            <a:bodyPr/>
            <a:lstStyle/>
            <a:p>
              <a:endParaRPr lang="pt-BR"/>
            </a:p>
          </p:txBody>
        </p:sp>
        <p:sp>
          <p:nvSpPr>
            <p:cNvPr id="28" name="TextBox 28"/>
            <p:cNvSpPr txBox="1"/>
            <p:nvPr/>
          </p:nvSpPr>
          <p:spPr>
            <a:xfrm>
              <a:off x="897438" y="1424007"/>
              <a:ext cx="898595" cy="455836"/>
            </a:xfrm>
            <a:prstGeom prst="rect">
              <a:avLst/>
            </a:prstGeom>
          </p:spPr>
          <p:txBody>
            <a:bodyPr lIns="0" tIns="0" rIns="0" bIns="0" rtlCol="0" anchor="t">
              <a:spAutoFit/>
            </a:bodyPr>
            <a:lstStyle/>
            <a:p>
              <a:pPr algn="l">
                <a:lnSpc>
                  <a:spcPts val="2846"/>
                </a:lnSpc>
              </a:pPr>
              <a:r>
                <a:rPr lang="en-US" sz="2033" spc="36">
                  <a:solidFill>
                    <a:srgbClr val="0EFEC1"/>
                  </a:solidFill>
                  <a:latin typeface="Open Sans Extra Bold"/>
                  <a:ea typeface="Open Sans Extra Bold"/>
                  <a:cs typeface="Open Sans Extra Bold"/>
                  <a:sym typeface="Open Sans Extra Bold"/>
                </a:rPr>
                <a:t>XVIII</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03114C">
                <a:alpha val="100000"/>
              </a:srgbClr>
            </a:gs>
            <a:gs pos="100000">
              <a:srgbClr val="364482">
                <a:alpha val="100000"/>
              </a:srgbClr>
            </a:gs>
          </a:gsLst>
          <a:lin ang="2700000"/>
        </a:gradFill>
        <a:effectLst/>
      </p:bgPr>
    </p:bg>
    <p:spTree>
      <p:nvGrpSpPr>
        <p:cNvPr id="1" name=""/>
        <p:cNvGrpSpPr/>
        <p:nvPr/>
      </p:nvGrpSpPr>
      <p:grpSpPr>
        <a:xfrm>
          <a:off x="0" y="0"/>
          <a:ext cx="0" cy="0"/>
          <a:chOff x="0" y="0"/>
          <a:chExt cx="0" cy="0"/>
        </a:xfrm>
      </p:grpSpPr>
      <p:grpSp>
        <p:nvGrpSpPr>
          <p:cNvPr id="2" name="Group 2"/>
          <p:cNvGrpSpPr/>
          <p:nvPr/>
        </p:nvGrpSpPr>
        <p:grpSpPr>
          <a:xfrm>
            <a:off x="753830" y="-303864"/>
            <a:ext cx="8169216" cy="9701427"/>
            <a:chOff x="0" y="0"/>
            <a:chExt cx="2151563" cy="2555108"/>
          </a:xfrm>
        </p:grpSpPr>
        <p:sp>
          <p:nvSpPr>
            <p:cNvPr id="3" name="Freeform 3"/>
            <p:cNvSpPr/>
            <p:nvPr/>
          </p:nvSpPr>
          <p:spPr>
            <a:xfrm>
              <a:off x="0" y="0"/>
              <a:ext cx="2151563" cy="2555108"/>
            </a:xfrm>
            <a:custGeom>
              <a:avLst/>
              <a:gdLst/>
              <a:ahLst/>
              <a:cxnLst/>
              <a:rect l="l" t="t" r="r" b="b"/>
              <a:pathLst>
                <a:path w="2151563" h="2555108">
                  <a:moveTo>
                    <a:pt x="0" y="0"/>
                  </a:moveTo>
                  <a:lnTo>
                    <a:pt x="2151563" y="0"/>
                  </a:lnTo>
                  <a:lnTo>
                    <a:pt x="2151563" y="2555108"/>
                  </a:lnTo>
                  <a:lnTo>
                    <a:pt x="0" y="2555108"/>
                  </a:lnTo>
                  <a:close/>
                </a:path>
              </a:pathLst>
            </a:custGeom>
            <a:solidFill>
              <a:srgbClr val="FFFFFF"/>
            </a:solidFill>
          </p:spPr>
          <p:txBody>
            <a:bodyPr/>
            <a:lstStyle/>
            <a:p>
              <a:endParaRPr lang="pt-BR"/>
            </a:p>
          </p:txBody>
        </p:sp>
        <p:sp>
          <p:nvSpPr>
            <p:cNvPr id="4" name="TextBox 4"/>
            <p:cNvSpPr txBox="1"/>
            <p:nvPr/>
          </p:nvSpPr>
          <p:spPr>
            <a:xfrm>
              <a:off x="0" y="-57150"/>
              <a:ext cx="2151563" cy="2612258"/>
            </a:xfrm>
            <a:prstGeom prst="rect">
              <a:avLst/>
            </a:prstGeom>
          </p:spPr>
          <p:txBody>
            <a:bodyPr lIns="50800" tIns="50800" rIns="50800" bIns="50800" rtlCol="0" anchor="ctr"/>
            <a:lstStyle/>
            <a:p>
              <a:pPr algn="ctr">
                <a:lnSpc>
                  <a:spcPts val="3262"/>
                </a:lnSpc>
              </a:pPr>
              <a:endParaRPr/>
            </a:p>
          </p:txBody>
        </p:sp>
      </p:grpSp>
      <p:grpSp>
        <p:nvGrpSpPr>
          <p:cNvPr id="5" name="Group 5"/>
          <p:cNvGrpSpPr/>
          <p:nvPr/>
        </p:nvGrpSpPr>
        <p:grpSpPr>
          <a:xfrm>
            <a:off x="15778302" y="7784218"/>
            <a:ext cx="2502782" cy="2502782"/>
            <a:chOff x="0" y="0"/>
            <a:chExt cx="3337042" cy="3337042"/>
          </a:xfrm>
        </p:grpSpPr>
        <p:grpSp>
          <p:nvGrpSpPr>
            <p:cNvPr id="6" name="Group 6"/>
            <p:cNvGrpSpPr/>
            <p:nvPr/>
          </p:nvGrpSpPr>
          <p:grpSpPr>
            <a:xfrm>
              <a:off x="0" y="0"/>
              <a:ext cx="3337042" cy="3337042"/>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alpha val="8627"/>
                </a:srgbClr>
              </a:solidFill>
            </p:spPr>
            <p:txBody>
              <a:bodyPr/>
              <a:lstStyle/>
              <a:p>
                <a:endParaRPr lang="pt-BR"/>
              </a:p>
            </p:txBody>
          </p:sp>
          <p:sp>
            <p:nvSpPr>
              <p:cNvPr id="8" name="TextBox 8"/>
              <p:cNvSpPr txBox="1"/>
              <p:nvPr/>
            </p:nvSpPr>
            <p:spPr>
              <a:xfrm>
                <a:off x="76200" y="57150"/>
                <a:ext cx="660400" cy="679450"/>
              </a:xfrm>
              <a:prstGeom prst="rect">
                <a:avLst/>
              </a:prstGeom>
            </p:spPr>
            <p:txBody>
              <a:bodyPr lIns="10571" tIns="10571" rIns="10571" bIns="10571" rtlCol="0" anchor="ctr"/>
              <a:lstStyle/>
              <a:p>
                <a:pPr algn="ctr">
                  <a:lnSpc>
                    <a:spcPts val="525"/>
                  </a:lnSpc>
                </a:pPr>
                <a:endParaRPr/>
              </a:p>
            </p:txBody>
          </p:sp>
        </p:grpSp>
        <p:sp>
          <p:nvSpPr>
            <p:cNvPr id="9" name="TextBox 9"/>
            <p:cNvSpPr txBox="1"/>
            <p:nvPr/>
          </p:nvSpPr>
          <p:spPr>
            <a:xfrm>
              <a:off x="826923" y="2282040"/>
              <a:ext cx="1449143" cy="138295"/>
            </a:xfrm>
            <a:prstGeom prst="rect">
              <a:avLst/>
            </a:prstGeom>
          </p:spPr>
          <p:txBody>
            <a:bodyPr lIns="0" tIns="0" rIns="0" bIns="0" rtlCol="0" anchor="t">
              <a:spAutoFit/>
            </a:bodyPr>
            <a:lstStyle/>
            <a:p>
              <a:pPr algn="ctr">
                <a:lnSpc>
                  <a:spcPts val="834"/>
                </a:lnSpc>
              </a:pPr>
              <a:r>
                <a:rPr lang="en-US" sz="595">
                  <a:solidFill>
                    <a:srgbClr val="FFFFFF"/>
                  </a:solidFill>
                  <a:latin typeface="Arial"/>
                  <a:ea typeface="Arial"/>
                  <a:cs typeface="Arial"/>
                  <a:sym typeface="Arial"/>
                </a:rPr>
                <a:t>ARMAÇÃO DOS BÚZIOS - RJ</a:t>
              </a:r>
            </a:p>
          </p:txBody>
        </p:sp>
        <p:sp>
          <p:nvSpPr>
            <p:cNvPr id="10" name="Freeform 10"/>
            <p:cNvSpPr/>
            <p:nvPr/>
          </p:nvSpPr>
          <p:spPr>
            <a:xfrm>
              <a:off x="772123" y="1741016"/>
              <a:ext cx="1558745" cy="297008"/>
            </a:xfrm>
            <a:custGeom>
              <a:avLst/>
              <a:gdLst/>
              <a:ahLst/>
              <a:cxnLst/>
              <a:rect l="l" t="t" r="r" b="b"/>
              <a:pathLst>
                <a:path w="1558745" h="297008">
                  <a:moveTo>
                    <a:pt x="0" y="0"/>
                  </a:moveTo>
                  <a:lnTo>
                    <a:pt x="1558745" y="0"/>
                  </a:lnTo>
                  <a:lnTo>
                    <a:pt x="1558745" y="297007"/>
                  </a:lnTo>
                  <a:lnTo>
                    <a:pt x="0" y="297007"/>
                  </a:lnTo>
                  <a:lnTo>
                    <a:pt x="0" y="0"/>
                  </a:lnTo>
                  <a:close/>
                </a:path>
              </a:pathLst>
            </a:custGeom>
            <a:blipFill>
              <a:blip r:embed="rId2"/>
              <a:stretch>
                <a:fillRect l="-71630" t="-280043" r="-81277" b="-208395"/>
              </a:stretch>
            </a:blipFill>
          </p:spPr>
          <p:txBody>
            <a:bodyPr/>
            <a:lstStyle/>
            <a:p>
              <a:endParaRPr lang="pt-BR"/>
            </a:p>
          </p:txBody>
        </p:sp>
        <p:sp>
          <p:nvSpPr>
            <p:cNvPr id="11" name="Freeform 11"/>
            <p:cNvSpPr/>
            <p:nvPr/>
          </p:nvSpPr>
          <p:spPr>
            <a:xfrm>
              <a:off x="772123" y="2022691"/>
              <a:ext cx="1558745" cy="256675"/>
            </a:xfrm>
            <a:custGeom>
              <a:avLst/>
              <a:gdLst/>
              <a:ahLst/>
              <a:cxnLst/>
              <a:rect l="l" t="t" r="r" b="b"/>
              <a:pathLst>
                <a:path w="1558745" h="256675">
                  <a:moveTo>
                    <a:pt x="0" y="0"/>
                  </a:moveTo>
                  <a:lnTo>
                    <a:pt x="1558745" y="0"/>
                  </a:lnTo>
                  <a:lnTo>
                    <a:pt x="1558745" y="256675"/>
                  </a:lnTo>
                  <a:lnTo>
                    <a:pt x="0" y="256675"/>
                  </a:lnTo>
                  <a:lnTo>
                    <a:pt x="0" y="0"/>
                  </a:lnTo>
                  <a:close/>
                </a:path>
              </a:pathLst>
            </a:custGeom>
            <a:blipFill>
              <a:blip r:embed="rId2"/>
              <a:stretch>
                <a:fillRect l="-71630" t="-433787" r="-81277" b="-147114"/>
              </a:stretch>
            </a:blipFill>
          </p:spPr>
          <p:txBody>
            <a:bodyPr/>
            <a:lstStyle/>
            <a:p>
              <a:endParaRPr lang="pt-BR"/>
            </a:p>
          </p:txBody>
        </p:sp>
        <p:sp>
          <p:nvSpPr>
            <p:cNvPr id="12" name="Freeform 12"/>
            <p:cNvSpPr/>
            <p:nvPr/>
          </p:nvSpPr>
          <p:spPr>
            <a:xfrm>
              <a:off x="573893" y="731644"/>
              <a:ext cx="2189256" cy="1113425"/>
            </a:xfrm>
            <a:custGeom>
              <a:avLst/>
              <a:gdLst/>
              <a:ahLst/>
              <a:cxnLst/>
              <a:rect l="l" t="t" r="r" b="b"/>
              <a:pathLst>
                <a:path w="2189256" h="1113425">
                  <a:moveTo>
                    <a:pt x="0" y="0"/>
                  </a:moveTo>
                  <a:lnTo>
                    <a:pt x="2189256" y="0"/>
                  </a:lnTo>
                  <a:lnTo>
                    <a:pt x="2189256" y="1113426"/>
                  </a:lnTo>
                  <a:lnTo>
                    <a:pt x="0" y="1113426"/>
                  </a:lnTo>
                  <a:lnTo>
                    <a:pt x="0" y="0"/>
                  </a:lnTo>
                  <a:close/>
                </a:path>
              </a:pathLst>
            </a:custGeom>
            <a:blipFill>
              <a:blip r:embed="rId3"/>
              <a:stretch>
                <a:fillRect b="-5193"/>
              </a:stretch>
            </a:blipFill>
          </p:spPr>
          <p:txBody>
            <a:bodyPr/>
            <a:lstStyle/>
            <a:p>
              <a:endParaRPr lang="pt-BR"/>
            </a:p>
          </p:txBody>
        </p:sp>
        <p:sp>
          <p:nvSpPr>
            <p:cNvPr id="13" name="TextBox 13"/>
            <p:cNvSpPr txBox="1"/>
            <p:nvPr/>
          </p:nvSpPr>
          <p:spPr>
            <a:xfrm>
              <a:off x="839213" y="1375271"/>
              <a:ext cx="622970" cy="302051"/>
            </a:xfrm>
            <a:prstGeom prst="rect">
              <a:avLst/>
            </a:prstGeom>
          </p:spPr>
          <p:txBody>
            <a:bodyPr lIns="0" tIns="0" rIns="0" bIns="0" rtlCol="0" anchor="t">
              <a:spAutoFit/>
            </a:bodyPr>
            <a:lstStyle/>
            <a:p>
              <a:pPr algn="l">
                <a:lnSpc>
                  <a:spcPts val="1973"/>
                </a:lnSpc>
              </a:pPr>
              <a:r>
                <a:rPr lang="en-US" sz="1409" spc="25">
                  <a:solidFill>
                    <a:srgbClr val="0EFEC1"/>
                  </a:solidFill>
                  <a:latin typeface="Open Sans Extra Bold"/>
                  <a:ea typeface="Open Sans Extra Bold"/>
                  <a:cs typeface="Open Sans Extra Bold"/>
                  <a:sym typeface="Open Sans Extra Bold"/>
                </a:rPr>
                <a:t>XVIII</a:t>
              </a:r>
            </a:p>
          </p:txBody>
        </p:sp>
      </p:grpSp>
      <p:sp>
        <p:nvSpPr>
          <p:cNvPr id="14" name="TextBox 14"/>
          <p:cNvSpPr txBox="1"/>
          <p:nvPr/>
        </p:nvSpPr>
        <p:spPr>
          <a:xfrm>
            <a:off x="1511196" y="2810001"/>
            <a:ext cx="6692323" cy="2673809"/>
          </a:xfrm>
          <a:prstGeom prst="rect">
            <a:avLst/>
          </a:prstGeom>
        </p:spPr>
        <p:txBody>
          <a:bodyPr lIns="0" tIns="0" rIns="0" bIns="0" rtlCol="0" anchor="t">
            <a:spAutoFit/>
          </a:bodyPr>
          <a:lstStyle/>
          <a:p>
            <a:pPr marL="285750" indent="-285750" algn="l">
              <a:lnSpc>
                <a:spcPts val="3042"/>
              </a:lnSpc>
              <a:buFont typeface="Arial" panose="020B0604020202020204" pitchFamily="34" charset="0"/>
              <a:buChar char="•"/>
            </a:pPr>
            <a:r>
              <a:rPr lang="en-US" sz="2400" dirty="0" err="1">
                <a:solidFill>
                  <a:srgbClr val="154891"/>
                </a:solidFill>
                <a:latin typeface="Code Pro"/>
                <a:ea typeface="Code Pro"/>
                <a:cs typeface="Code Pro"/>
                <a:sym typeface="Code Pro"/>
              </a:rPr>
              <a:t>Agentes</a:t>
            </a:r>
            <a:r>
              <a:rPr lang="en-US" sz="2400" dirty="0">
                <a:solidFill>
                  <a:srgbClr val="154891"/>
                </a:solidFill>
                <a:latin typeface="Code Pro"/>
                <a:ea typeface="Code Pro"/>
                <a:cs typeface="Code Pro"/>
                <a:sym typeface="Code Pro"/>
              </a:rPr>
              <a:t> </a:t>
            </a:r>
            <a:r>
              <a:rPr lang="en-US" sz="2400" dirty="0" err="1">
                <a:solidFill>
                  <a:srgbClr val="154891"/>
                </a:solidFill>
                <a:latin typeface="Code Pro"/>
                <a:ea typeface="Code Pro"/>
                <a:cs typeface="Code Pro"/>
                <a:sym typeface="Code Pro"/>
              </a:rPr>
              <a:t>Econômicos</a:t>
            </a:r>
            <a:endParaRPr lang="en-US" sz="2400" dirty="0">
              <a:solidFill>
                <a:srgbClr val="154891"/>
              </a:solidFill>
              <a:latin typeface="Code Pro"/>
              <a:ea typeface="Code Pro"/>
              <a:cs typeface="Code Pro"/>
              <a:sym typeface="Code Pro"/>
            </a:endParaRPr>
          </a:p>
          <a:p>
            <a:pPr marL="285750" indent="-285750" algn="l">
              <a:lnSpc>
                <a:spcPts val="3042"/>
              </a:lnSpc>
              <a:buFont typeface="Arial" panose="020B0604020202020204" pitchFamily="34" charset="0"/>
              <a:buChar char="•"/>
            </a:pPr>
            <a:endParaRPr lang="en-US" sz="2400" dirty="0">
              <a:solidFill>
                <a:srgbClr val="154891"/>
              </a:solidFill>
              <a:latin typeface="Code Pro"/>
              <a:ea typeface="Code Pro"/>
              <a:cs typeface="Code Pro"/>
              <a:sym typeface="Code Pro"/>
            </a:endParaRPr>
          </a:p>
          <a:p>
            <a:pPr marL="285750" indent="-285750" algn="l">
              <a:lnSpc>
                <a:spcPts val="3042"/>
              </a:lnSpc>
              <a:buFont typeface="Arial" panose="020B0604020202020204" pitchFamily="34" charset="0"/>
              <a:buChar char="•"/>
            </a:pPr>
            <a:r>
              <a:rPr lang="en-US" sz="2400" dirty="0" err="1">
                <a:solidFill>
                  <a:srgbClr val="154891"/>
                </a:solidFill>
                <a:latin typeface="Code Pro"/>
                <a:ea typeface="Code Pro"/>
                <a:cs typeface="Code Pro"/>
                <a:sym typeface="Code Pro"/>
              </a:rPr>
              <a:t>Ativos</a:t>
            </a:r>
            <a:r>
              <a:rPr lang="en-US" sz="2400" dirty="0">
                <a:solidFill>
                  <a:srgbClr val="154891"/>
                </a:solidFill>
                <a:latin typeface="Code Pro"/>
                <a:ea typeface="Code Pro"/>
                <a:cs typeface="Code Pro"/>
                <a:sym typeface="Code Pro"/>
              </a:rPr>
              <a:t> </a:t>
            </a:r>
            <a:r>
              <a:rPr lang="en-US" sz="2400" dirty="0" err="1">
                <a:solidFill>
                  <a:srgbClr val="154891"/>
                </a:solidFill>
                <a:latin typeface="Code Pro"/>
                <a:ea typeface="Code Pro"/>
                <a:cs typeface="Code Pro"/>
                <a:sym typeface="Code Pro"/>
              </a:rPr>
              <a:t>representativos</a:t>
            </a:r>
            <a:r>
              <a:rPr lang="en-US" sz="2400" dirty="0">
                <a:solidFill>
                  <a:srgbClr val="154891"/>
                </a:solidFill>
                <a:latin typeface="Code Pro"/>
                <a:ea typeface="Code Pro"/>
                <a:cs typeface="Code Pro"/>
                <a:sym typeface="Code Pro"/>
              </a:rPr>
              <a:t> de Crédito</a:t>
            </a:r>
          </a:p>
          <a:p>
            <a:pPr marL="285750" indent="-285750" algn="l">
              <a:lnSpc>
                <a:spcPts val="3042"/>
              </a:lnSpc>
              <a:buFont typeface="Arial" panose="020B0604020202020204" pitchFamily="34" charset="0"/>
              <a:buChar char="•"/>
            </a:pPr>
            <a:endParaRPr lang="en-US" sz="2400" dirty="0">
              <a:solidFill>
                <a:srgbClr val="154891"/>
              </a:solidFill>
              <a:latin typeface="Code Pro"/>
              <a:ea typeface="Code Pro"/>
              <a:cs typeface="Code Pro"/>
              <a:sym typeface="Code Pro"/>
            </a:endParaRPr>
          </a:p>
          <a:p>
            <a:pPr marL="285750" indent="-285750" algn="l">
              <a:lnSpc>
                <a:spcPts val="3042"/>
              </a:lnSpc>
              <a:buFont typeface="Arial" panose="020B0604020202020204" pitchFamily="34" charset="0"/>
              <a:buChar char="•"/>
            </a:pPr>
            <a:r>
              <a:rPr lang="en-US" sz="2400" dirty="0" err="1">
                <a:solidFill>
                  <a:srgbClr val="154891"/>
                </a:solidFill>
                <a:latin typeface="Code Pro"/>
                <a:ea typeface="Code Pro"/>
                <a:cs typeface="Code Pro"/>
                <a:sym typeface="Code Pro"/>
              </a:rPr>
              <a:t>Ativos</a:t>
            </a:r>
            <a:r>
              <a:rPr lang="en-US" sz="2400" dirty="0">
                <a:solidFill>
                  <a:srgbClr val="154891"/>
                </a:solidFill>
                <a:latin typeface="Code Pro"/>
                <a:ea typeface="Code Pro"/>
                <a:cs typeface="Code Pro"/>
                <a:sym typeface="Code Pro"/>
              </a:rPr>
              <a:t> </a:t>
            </a:r>
            <a:r>
              <a:rPr lang="en-US" sz="2400" dirty="0" err="1">
                <a:solidFill>
                  <a:srgbClr val="154891"/>
                </a:solidFill>
                <a:latin typeface="Code Pro"/>
                <a:ea typeface="Code Pro"/>
                <a:cs typeface="Code Pro"/>
                <a:sym typeface="Code Pro"/>
              </a:rPr>
              <a:t>representativos</a:t>
            </a:r>
            <a:r>
              <a:rPr lang="en-US" sz="2400" dirty="0">
                <a:solidFill>
                  <a:srgbClr val="154891"/>
                </a:solidFill>
                <a:latin typeface="Code Pro"/>
                <a:ea typeface="Code Pro"/>
                <a:cs typeface="Code Pro"/>
                <a:sym typeface="Code Pro"/>
              </a:rPr>
              <a:t> de </a:t>
            </a:r>
            <a:r>
              <a:rPr lang="en-US" sz="2400" dirty="0" err="1">
                <a:solidFill>
                  <a:srgbClr val="154891"/>
                </a:solidFill>
                <a:latin typeface="Code Pro"/>
                <a:ea typeface="Code Pro"/>
                <a:cs typeface="Code Pro"/>
                <a:sym typeface="Code Pro"/>
              </a:rPr>
              <a:t>Participação</a:t>
            </a:r>
            <a:endParaRPr lang="en-US" sz="2400" dirty="0">
              <a:solidFill>
                <a:srgbClr val="154891"/>
              </a:solidFill>
              <a:latin typeface="Code Pro"/>
              <a:ea typeface="Code Pro"/>
              <a:cs typeface="Code Pro"/>
              <a:sym typeface="Code Pro"/>
            </a:endParaRPr>
          </a:p>
          <a:p>
            <a:pPr marL="285750" indent="-285750" algn="l">
              <a:lnSpc>
                <a:spcPts val="3042"/>
              </a:lnSpc>
              <a:buFont typeface="Arial" panose="020B0604020202020204" pitchFamily="34" charset="0"/>
              <a:buChar char="•"/>
            </a:pPr>
            <a:endParaRPr lang="en-US" sz="2400" dirty="0">
              <a:solidFill>
                <a:srgbClr val="154891"/>
              </a:solidFill>
              <a:latin typeface="Code Pro"/>
              <a:ea typeface="Code Pro"/>
              <a:cs typeface="Code Pro"/>
              <a:sym typeface="Code Pro"/>
            </a:endParaRPr>
          </a:p>
          <a:p>
            <a:pPr marL="285750" indent="-285750" algn="l">
              <a:lnSpc>
                <a:spcPts val="3042"/>
              </a:lnSpc>
              <a:buFont typeface="Arial" panose="020B0604020202020204" pitchFamily="34" charset="0"/>
              <a:buChar char="•"/>
            </a:pPr>
            <a:r>
              <a:rPr lang="en-US" sz="2400" dirty="0" err="1">
                <a:solidFill>
                  <a:srgbClr val="154891"/>
                </a:solidFill>
                <a:latin typeface="Code Pro"/>
                <a:ea typeface="Code Pro"/>
                <a:cs typeface="Code Pro"/>
                <a:sym typeface="Code Pro"/>
              </a:rPr>
              <a:t>Fundos</a:t>
            </a:r>
            <a:r>
              <a:rPr lang="en-US" sz="2400" dirty="0">
                <a:solidFill>
                  <a:srgbClr val="154891"/>
                </a:solidFill>
                <a:latin typeface="Code Pro"/>
                <a:ea typeface="Code Pro"/>
                <a:cs typeface="Code Pro"/>
                <a:sym typeface="Code Pro"/>
              </a:rPr>
              <a:t> de Investimento</a:t>
            </a:r>
          </a:p>
        </p:txBody>
      </p:sp>
      <p:sp>
        <p:nvSpPr>
          <p:cNvPr id="15" name="TextBox 15"/>
          <p:cNvSpPr txBox="1"/>
          <p:nvPr/>
        </p:nvSpPr>
        <p:spPr>
          <a:xfrm>
            <a:off x="1511196" y="1394008"/>
            <a:ext cx="8340274" cy="1077562"/>
          </a:xfrm>
          <a:prstGeom prst="rect">
            <a:avLst/>
          </a:prstGeom>
        </p:spPr>
        <p:txBody>
          <a:bodyPr lIns="0" tIns="0" rIns="0" bIns="0" rtlCol="0" anchor="t">
            <a:spAutoFit/>
          </a:bodyPr>
          <a:lstStyle/>
          <a:p>
            <a:pPr marL="0" lvl="0" indent="0" algn="l">
              <a:lnSpc>
                <a:spcPts val="8187"/>
              </a:lnSpc>
              <a:spcBef>
                <a:spcPct val="0"/>
              </a:spcBef>
            </a:pPr>
            <a:r>
              <a:rPr lang="en-US" sz="7581" dirty="0" err="1">
                <a:solidFill>
                  <a:srgbClr val="154891"/>
                </a:solidFill>
                <a:latin typeface="Intro"/>
                <a:ea typeface="Intro"/>
                <a:cs typeface="Intro"/>
                <a:sym typeface="Intro"/>
              </a:rPr>
              <a:t>conceitos</a:t>
            </a:r>
            <a:endParaRPr lang="en-US" sz="7581" dirty="0">
              <a:solidFill>
                <a:srgbClr val="154891"/>
              </a:solidFill>
              <a:latin typeface="Intro"/>
              <a:ea typeface="Intro"/>
              <a:cs typeface="Intro"/>
              <a:sym typeface="Intr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p:cNvSpPr txBox="1"/>
          <p:nvPr/>
        </p:nvSpPr>
        <p:spPr>
          <a:xfrm>
            <a:off x="2553506" y="1078466"/>
            <a:ext cx="13180987" cy="831079"/>
          </a:xfrm>
          <a:prstGeom prst="rect">
            <a:avLst/>
          </a:prstGeom>
        </p:spPr>
        <p:txBody>
          <a:bodyPr lIns="0" tIns="0" rIns="0" bIns="0" rtlCol="0" anchor="t">
            <a:spAutoFit/>
          </a:bodyPr>
          <a:lstStyle/>
          <a:p>
            <a:pPr marL="0" lvl="0" indent="0" algn="ctr">
              <a:lnSpc>
                <a:spcPts val="6389"/>
              </a:lnSpc>
            </a:pPr>
            <a:r>
              <a:rPr lang="en-US" sz="6028" u="none" strike="noStrike" dirty="0" err="1">
                <a:solidFill>
                  <a:srgbClr val="154891"/>
                </a:solidFill>
                <a:latin typeface="Intro"/>
                <a:ea typeface="Intro"/>
                <a:cs typeface="Intro"/>
                <a:sym typeface="Intro"/>
              </a:rPr>
              <a:t>Linha</a:t>
            </a:r>
            <a:r>
              <a:rPr lang="en-US" sz="6028" u="none" strike="noStrike" dirty="0">
                <a:solidFill>
                  <a:srgbClr val="154891"/>
                </a:solidFill>
                <a:latin typeface="Intro"/>
                <a:ea typeface="Intro"/>
                <a:cs typeface="Intro"/>
                <a:sym typeface="Intro"/>
              </a:rPr>
              <a:t> do tempo</a:t>
            </a:r>
          </a:p>
        </p:txBody>
      </p:sp>
      <p:grpSp>
        <p:nvGrpSpPr>
          <p:cNvPr id="16" name="Group 16"/>
          <p:cNvGrpSpPr/>
          <p:nvPr/>
        </p:nvGrpSpPr>
        <p:grpSpPr>
          <a:xfrm>
            <a:off x="16002000" y="8115300"/>
            <a:ext cx="1849459" cy="1849459"/>
            <a:chOff x="0" y="0"/>
            <a:chExt cx="2465945" cy="2465945"/>
          </a:xfrm>
        </p:grpSpPr>
        <p:grpSp>
          <p:nvGrpSpPr>
            <p:cNvPr id="17" name="Group 17"/>
            <p:cNvGrpSpPr/>
            <p:nvPr/>
          </p:nvGrpSpPr>
          <p:grpSpPr>
            <a:xfrm>
              <a:off x="0" y="0"/>
              <a:ext cx="2465945" cy="2465945"/>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3114C">
                      <a:alpha val="46000"/>
                    </a:srgbClr>
                  </a:gs>
                  <a:gs pos="100000">
                    <a:srgbClr val="364482">
                      <a:alpha val="46000"/>
                    </a:srgbClr>
                  </a:gs>
                </a:gsLst>
                <a:lin ang="2700000"/>
              </a:gradFill>
            </p:spPr>
            <p:txBody>
              <a:bodyPr/>
              <a:lstStyle/>
              <a:p>
                <a:endParaRPr lang="pt-BR"/>
              </a:p>
            </p:txBody>
          </p:sp>
          <p:sp>
            <p:nvSpPr>
              <p:cNvPr id="19" name="TextBox 19"/>
              <p:cNvSpPr txBox="1"/>
              <p:nvPr/>
            </p:nvSpPr>
            <p:spPr>
              <a:xfrm>
                <a:off x="76200" y="57150"/>
                <a:ext cx="660400" cy="679450"/>
              </a:xfrm>
              <a:prstGeom prst="rect">
                <a:avLst/>
              </a:prstGeom>
            </p:spPr>
            <p:txBody>
              <a:bodyPr lIns="19648" tIns="19648" rIns="19648" bIns="19648" rtlCol="0" anchor="ctr"/>
              <a:lstStyle/>
              <a:p>
                <a:pPr algn="ctr">
                  <a:lnSpc>
                    <a:spcPts val="525"/>
                  </a:lnSpc>
                </a:pPr>
                <a:endParaRPr/>
              </a:p>
            </p:txBody>
          </p:sp>
        </p:grpSp>
        <p:sp>
          <p:nvSpPr>
            <p:cNvPr id="20" name="TextBox 20"/>
            <p:cNvSpPr txBox="1"/>
            <p:nvPr/>
          </p:nvSpPr>
          <p:spPr>
            <a:xfrm>
              <a:off x="571739" y="1796975"/>
              <a:ext cx="1358517" cy="121313"/>
            </a:xfrm>
            <a:prstGeom prst="rect">
              <a:avLst/>
            </a:prstGeom>
          </p:spPr>
          <p:txBody>
            <a:bodyPr lIns="0" tIns="0" rIns="0" bIns="0" rtlCol="0" anchor="t">
              <a:spAutoFit/>
            </a:bodyPr>
            <a:lstStyle/>
            <a:p>
              <a:pPr algn="ctr">
                <a:lnSpc>
                  <a:spcPts val="781"/>
                </a:lnSpc>
              </a:pPr>
              <a:r>
                <a:rPr lang="en-US" sz="558">
                  <a:solidFill>
                    <a:srgbClr val="FFFFFF"/>
                  </a:solidFill>
                  <a:latin typeface="Arial"/>
                  <a:ea typeface="Arial"/>
                  <a:cs typeface="Arial"/>
                  <a:sym typeface="Arial"/>
                </a:rPr>
                <a:t>ARMAÇÃO DOS BÚZIOS - RJ</a:t>
              </a:r>
            </a:p>
          </p:txBody>
        </p:sp>
        <p:sp>
          <p:nvSpPr>
            <p:cNvPr id="21" name="Freeform 21"/>
            <p:cNvSpPr/>
            <p:nvPr/>
          </p:nvSpPr>
          <p:spPr>
            <a:xfrm>
              <a:off x="520365" y="1281451"/>
              <a:ext cx="1461264" cy="278433"/>
            </a:xfrm>
            <a:custGeom>
              <a:avLst/>
              <a:gdLst/>
              <a:ahLst/>
              <a:cxnLst/>
              <a:rect l="l" t="t" r="r" b="b"/>
              <a:pathLst>
                <a:path w="1461264" h="278433">
                  <a:moveTo>
                    <a:pt x="0" y="0"/>
                  </a:moveTo>
                  <a:lnTo>
                    <a:pt x="1461264" y="0"/>
                  </a:lnTo>
                  <a:lnTo>
                    <a:pt x="1461264" y="278434"/>
                  </a:lnTo>
                  <a:lnTo>
                    <a:pt x="0" y="278434"/>
                  </a:lnTo>
                  <a:lnTo>
                    <a:pt x="0" y="0"/>
                  </a:lnTo>
                  <a:close/>
                </a:path>
              </a:pathLst>
            </a:custGeom>
            <a:blipFill>
              <a:blip r:embed="rId2"/>
              <a:stretch>
                <a:fillRect l="-71630" t="-280043" r="-81277" b="-208395"/>
              </a:stretch>
            </a:blipFill>
          </p:spPr>
          <p:txBody>
            <a:bodyPr/>
            <a:lstStyle/>
            <a:p>
              <a:endParaRPr lang="pt-BR"/>
            </a:p>
          </p:txBody>
        </p:sp>
        <p:sp>
          <p:nvSpPr>
            <p:cNvPr id="22" name="Freeform 22"/>
            <p:cNvSpPr/>
            <p:nvPr/>
          </p:nvSpPr>
          <p:spPr>
            <a:xfrm>
              <a:off x="520365" y="1545511"/>
              <a:ext cx="1461264" cy="240623"/>
            </a:xfrm>
            <a:custGeom>
              <a:avLst/>
              <a:gdLst/>
              <a:ahLst/>
              <a:cxnLst/>
              <a:rect l="l" t="t" r="r" b="b"/>
              <a:pathLst>
                <a:path w="1461264" h="240623">
                  <a:moveTo>
                    <a:pt x="0" y="0"/>
                  </a:moveTo>
                  <a:lnTo>
                    <a:pt x="1461264" y="0"/>
                  </a:lnTo>
                  <a:lnTo>
                    <a:pt x="1461264" y="240624"/>
                  </a:lnTo>
                  <a:lnTo>
                    <a:pt x="0" y="240624"/>
                  </a:lnTo>
                  <a:lnTo>
                    <a:pt x="0" y="0"/>
                  </a:lnTo>
                  <a:close/>
                </a:path>
              </a:pathLst>
            </a:custGeom>
            <a:blipFill>
              <a:blip r:embed="rId2"/>
              <a:stretch>
                <a:fillRect l="-71630" t="-433787" r="-81277" b="-147114"/>
              </a:stretch>
            </a:blipFill>
          </p:spPr>
          <p:txBody>
            <a:bodyPr/>
            <a:lstStyle/>
            <a:p>
              <a:endParaRPr lang="pt-BR"/>
            </a:p>
          </p:txBody>
        </p:sp>
        <p:sp>
          <p:nvSpPr>
            <p:cNvPr id="23" name="Freeform 23"/>
            <p:cNvSpPr/>
            <p:nvPr/>
          </p:nvSpPr>
          <p:spPr>
            <a:xfrm>
              <a:off x="334532" y="335204"/>
              <a:ext cx="2052345" cy="1043794"/>
            </a:xfrm>
            <a:custGeom>
              <a:avLst/>
              <a:gdLst/>
              <a:ahLst/>
              <a:cxnLst/>
              <a:rect l="l" t="t" r="r" b="b"/>
              <a:pathLst>
                <a:path w="2052345" h="1043794">
                  <a:moveTo>
                    <a:pt x="0" y="0"/>
                  </a:moveTo>
                  <a:lnTo>
                    <a:pt x="2052345" y="0"/>
                  </a:lnTo>
                  <a:lnTo>
                    <a:pt x="2052345" y="1043794"/>
                  </a:lnTo>
                  <a:lnTo>
                    <a:pt x="0" y="1043794"/>
                  </a:lnTo>
                  <a:lnTo>
                    <a:pt x="0" y="0"/>
                  </a:lnTo>
                  <a:close/>
                </a:path>
              </a:pathLst>
            </a:custGeom>
            <a:blipFill>
              <a:blip r:embed="rId3"/>
              <a:stretch>
                <a:fillRect b="-5193"/>
              </a:stretch>
            </a:blipFill>
          </p:spPr>
          <p:txBody>
            <a:bodyPr/>
            <a:lstStyle/>
            <a:p>
              <a:endParaRPr lang="pt-BR"/>
            </a:p>
          </p:txBody>
        </p:sp>
        <p:sp>
          <p:nvSpPr>
            <p:cNvPr id="24" name="TextBox 24"/>
            <p:cNvSpPr txBox="1"/>
            <p:nvPr/>
          </p:nvSpPr>
          <p:spPr>
            <a:xfrm>
              <a:off x="583260" y="927863"/>
              <a:ext cx="584011" cy="293878"/>
            </a:xfrm>
            <a:prstGeom prst="rect">
              <a:avLst/>
            </a:prstGeom>
          </p:spPr>
          <p:txBody>
            <a:bodyPr lIns="0" tIns="0" rIns="0" bIns="0" rtlCol="0" anchor="t">
              <a:spAutoFit/>
            </a:bodyPr>
            <a:lstStyle/>
            <a:p>
              <a:pPr algn="l">
                <a:lnSpc>
                  <a:spcPts val="1850"/>
                </a:lnSpc>
              </a:pPr>
              <a:r>
                <a:rPr lang="en-US" sz="1321" spc="23">
                  <a:solidFill>
                    <a:srgbClr val="0EFEC1"/>
                  </a:solidFill>
                  <a:latin typeface="Open Sans Extra Bold"/>
                  <a:ea typeface="Open Sans Extra Bold"/>
                  <a:cs typeface="Open Sans Extra Bold"/>
                  <a:sym typeface="Open Sans Extra Bold"/>
                </a:rPr>
                <a:t>XVIII</a:t>
              </a:r>
            </a:p>
          </p:txBody>
        </p:sp>
      </p:grpSp>
      <p:sp>
        <p:nvSpPr>
          <p:cNvPr id="31" name="Seta: para a Direita 30">
            <a:extLst>
              <a:ext uri="{FF2B5EF4-FFF2-40B4-BE49-F238E27FC236}">
                <a16:creationId xmlns:a16="http://schemas.microsoft.com/office/drawing/2014/main" id="{94FECD29-9C40-D196-2291-EB1FAC80A107}"/>
              </a:ext>
            </a:extLst>
          </p:cNvPr>
          <p:cNvSpPr/>
          <p:nvPr/>
        </p:nvSpPr>
        <p:spPr>
          <a:xfrm>
            <a:off x="762000" y="4670591"/>
            <a:ext cx="16916072" cy="6858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2" name="CaixaDeTexto 31">
            <a:extLst>
              <a:ext uri="{FF2B5EF4-FFF2-40B4-BE49-F238E27FC236}">
                <a16:creationId xmlns:a16="http://schemas.microsoft.com/office/drawing/2014/main" id="{60D32281-6E9D-F8D9-F32B-71B64111A94E}"/>
              </a:ext>
            </a:extLst>
          </p:cNvPr>
          <p:cNvSpPr txBox="1"/>
          <p:nvPr/>
        </p:nvSpPr>
        <p:spPr>
          <a:xfrm>
            <a:off x="762000" y="2781300"/>
            <a:ext cx="1943906" cy="1477328"/>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pt-BR" b="1" dirty="0"/>
              <a:t>1998-2000</a:t>
            </a:r>
          </a:p>
          <a:p>
            <a:pPr lvl="0"/>
            <a:r>
              <a:rPr lang="pt-BR" dirty="0"/>
              <a:t>- EC 20/1998</a:t>
            </a:r>
          </a:p>
          <a:p>
            <a:pPr lvl="0"/>
            <a:r>
              <a:rPr lang="pt-BR" dirty="0"/>
              <a:t>- Lei 9.717/1998</a:t>
            </a:r>
          </a:p>
          <a:p>
            <a:pPr lvl="0"/>
            <a:r>
              <a:rPr lang="pt-BR" dirty="0"/>
              <a:t>- Resolução CMN 2.652/1998</a:t>
            </a:r>
          </a:p>
        </p:txBody>
      </p:sp>
      <p:sp>
        <p:nvSpPr>
          <p:cNvPr id="35" name="CaixaDeTexto 34">
            <a:extLst>
              <a:ext uri="{FF2B5EF4-FFF2-40B4-BE49-F238E27FC236}">
                <a16:creationId xmlns:a16="http://schemas.microsoft.com/office/drawing/2014/main" id="{D21BE83F-99D7-91D8-A1B9-9398191A821E}"/>
              </a:ext>
            </a:extLst>
          </p:cNvPr>
          <p:cNvSpPr txBox="1"/>
          <p:nvPr/>
        </p:nvSpPr>
        <p:spPr>
          <a:xfrm>
            <a:off x="2705906" y="5753700"/>
            <a:ext cx="1943906" cy="1477328"/>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pt-BR" b="1" dirty="0"/>
              <a:t>2004-2008</a:t>
            </a:r>
          </a:p>
          <a:p>
            <a:pPr lvl="0"/>
            <a:r>
              <a:rPr lang="pt-BR" b="1" dirty="0"/>
              <a:t>- </a:t>
            </a:r>
            <a:r>
              <a:rPr lang="pt-BR" dirty="0"/>
              <a:t>Resolução CMN 3.244/2004</a:t>
            </a:r>
          </a:p>
          <a:p>
            <a:r>
              <a:rPr lang="pt-BR" dirty="0"/>
              <a:t>- Intervenção no Banco Santos</a:t>
            </a:r>
          </a:p>
        </p:txBody>
      </p:sp>
      <p:sp>
        <p:nvSpPr>
          <p:cNvPr id="36" name="CaixaDeTexto 35">
            <a:extLst>
              <a:ext uri="{FF2B5EF4-FFF2-40B4-BE49-F238E27FC236}">
                <a16:creationId xmlns:a16="http://schemas.microsoft.com/office/drawing/2014/main" id="{22BE89CD-8DA0-2FBE-4764-592AEAFB0609}"/>
              </a:ext>
            </a:extLst>
          </p:cNvPr>
          <p:cNvSpPr txBox="1"/>
          <p:nvPr/>
        </p:nvSpPr>
        <p:spPr>
          <a:xfrm>
            <a:off x="4649812" y="2795954"/>
            <a:ext cx="4646588" cy="156966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pt-BR" sz="1600" b="1" dirty="0"/>
              <a:t>2009-2016</a:t>
            </a:r>
          </a:p>
          <a:p>
            <a:pPr lvl="0"/>
            <a:r>
              <a:rPr lang="pt-BR" sz="1600" b="1" dirty="0"/>
              <a:t>- </a:t>
            </a:r>
            <a:r>
              <a:rPr lang="pt-BR" sz="1600" dirty="0"/>
              <a:t>Resolução CMN 3.790/2009: Limitação a ativos de CP</a:t>
            </a:r>
          </a:p>
          <a:p>
            <a:pPr lvl="0"/>
            <a:r>
              <a:rPr lang="pt-BR" sz="1600" dirty="0"/>
              <a:t>- Iliquidez/default CP</a:t>
            </a:r>
          </a:p>
          <a:p>
            <a:pPr lvl="0"/>
            <a:r>
              <a:rPr lang="pt-BR" sz="1600" dirty="0"/>
              <a:t>- Operação Miqueias (09/2013)</a:t>
            </a:r>
          </a:p>
          <a:p>
            <a:pPr lvl="0"/>
            <a:r>
              <a:rPr lang="pt-BR" sz="1600" dirty="0"/>
              <a:t>- I CVM 554 e 555/2014: classificação de investidores</a:t>
            </a:r>
          </a:p>
        </p:txBody>
      </p:sp>
      <p:sp>
        <p:nvSpPr>
          <p:cNvPr id="37" name="CaixaDeTexto 36">
            <a:extLst>
              <a:ext uri="{FF2B5EF4-FFF2-40B4-BE49-F238E27FC236}">
                <a16:creationId xmlns:a16="http://schemas.microsoft.com/office/drawing/2014/main" id="{A1BDB6B6-BFE5-C135-6A54-693FE2D63DC6}"/>
              </a:ext>
            </a:extLst>
          </p:cNvPr>
          <p:cNvSpPr txBox="1"/>
          <p:nvPr/>
        </p:nvSpPr>
        <p:spPr>
          <a:xfrm>
            <a:off x="9296400" y="5753700"/>
            <a:ext cx="4646588" cy="2062103"/>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pt-BR" sz="1600" b="1" dirty="0"/>
              <a:t>2017-2020</a:t>
            </a:r>
          </a:p>
          <a:p>
            <a:pPr lvl="0"/>
            <a:r>
              <a:rPr lang="pt-BR" sz="1600" b="1" dirty="0"/>
              <a:t>- </a:t>
            </a:r>
            <a:r>
              <a:rPr lang="pt-BR" sz="1600" dirty="0"/>
              <a:t>Resolução CMN 4.604/2017: Emissores de CP Registrados CVM/ cotas de FII com histórico de negociação/ Requisitos para Gestores</a:t>
            </a:r>
          </a:p>
          <a:p>
            <a:pPr lvl="0"/>
            <a:r>
              <a:rPr lang="pt-BR" sz="1600" dirty="0"/>
              <a:t>- Operação Papel Fantasma (julho/2017)</a:t>
            </a:r>
          </a:p>
          <a:p>
            <a:pPr lvl="0"/>
            <a:r>
              <a:rPr lang="pt-BR" sz="1600" dirty="0"/>
              <a:t>- Operação Encilhamento (abril/2018)</a:t>
            </a:r>
          </a:p>
          <a:p>
            <a:pPr lvl="0"/>
            <a:r>
              <a:rPr lang="pt-BR" sz="1600" dirty="0"/>
              <a:t>- Resolução CMN 4.695/2018: Administrador ou Gestor S1 a S3/ Alteração de limites de exposição</a:t>
            </a:r>
          </a:p>
        </p:txBody>
      </p:sp>
      <p:sp>
        <p:nvSpPr>
          <p:cNvPr id="38" name="CaixaDeTexto 37">
            <a:extLst>
              <a:ext uri="{FF2B5EF4-FFF2-40B4-BE49-F238E27FC236}">
                <a16:creationId xmlns:a16="http://schemas.microsoft.com/office/drawing/2014/main" id="{CC2DB615-C87F-6DDB-76ED-043059231504}"/>
              </a:ext>
            </a:extLst>
          </p:cNvPr>
          <p:cNvSpPr txBox="1"/>
          <p:nvPr/>
        </p:nvSpPr>
        <p:spPr>
          <a:xfrm>
            <a:off x="13942988" y="2781300"/>
            <a:ext cx="3354412" cy="1569660"/>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pPr lvl="0"/>
            <a:r>
              <a:rPr lang="pt-BR" sz="1600" b="1" dirty="0"/>
              <a:t>2021-2025</a:t>
            </a:r>
          </a:p>
          <a:p>
            <a:pPr lvl="0"/>
            <a:r>
              <a:rPr lang="pt-BR" sz="1600" dirty="0"/>
              <a:t>- Resolução CMN 4.963/2021: Aplicação em ativos de IF não limitados a FGC</a:t>
            </a:r>
          </a:p>
          <a:p>
            <a:pPr lvl="0"/>
            <a:r>
              <a:rPr lang="pt-BR" sz="1600" dirty="0"/>
              <a:t>- Resolução CVM 175/2022: Novo regime </a:t>
            </a:r>
            <a:r>
              <a:rPr lang="pt-BR" sz="1600" dirty="0" err="1"/>
              <a:t>FIs</a:t>
            </a:r>
            <a:endParaRPr lang="pt-BR" sz="16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86F2FB9-B559-454A-BC02-47BB5BC81E6A}"/>
              </a:ext>
            </a:extLst>
          </p:cNvPr>
          <p:cNvSpPr>
            <a:spLocks noGrp="1"/>
          </p:cNvSpPr>
          <p:nvPr>
            <p:ph type="title"/>
          </p:nvPr>
        </p:nvSpPr>
        <p:spPr>
          <a:xfrm>
            <a:off x="457200" y="541904"/>
            <a:ext cx="17220872" cy="1143000"/>
          </a:xfrm>
        </p:spPr>
        <p:txBody>
          <a:bodyPr>
            <a:normAutofit/>
          </a:bodyPr>
          <a:lstStyle/>
          <a:p>
            <a:pPr lvl="0">
              <a:lnSpc>
                <a:spcPts val="6389"/>
              </a:lnSpc>
            </a:pPr>
            <a:r>
              <a:rPr lang="en-US" sz="6000" dirty="0">
                <a:solidFill>
                  <a:srgbClr val="154891"/>
                </a:solidFill>
                <a:latin typeface="Intro"/>
                <a:ea typeface="Intro"/>
                <a:cs typeface="Intro"/>
                <a:sym typeface="Intro"/>
              </a:rPr>
              <a:t>CAUSAS E CONSEQUÊNCIAS</a:t>
            </a:r>
          </a:p>
        </p:txBody>
      </p:sp>
      <p:pic>
        <p:nvPicPr>
          <p:cNvPr id="14" name="Espaço Reservado para Conteúdo 13">
            <a:extLst>
              <a:ext uri="{FF2B5EF4-FFF2-40B4-BE49-F238E27FC236}">
                <a16:creationId xmlns:a16="http://schemas.microsoft.com/office/drawing/2014/main" id="{76B1ADBF-A40A-DD2D-A90E-EF34306282BC}"/>
              </a:ext>
            </a:extLst>
          </p:cNvPr>
          <p:cNvPicPr>
            <a:picLocks noGrp="1" noChangeAspect="1"/>
          </p:cNvPicPr>
          <p:nvPr>
            <p:ph idx="1"/>
          </p:nvPr>
        </p:nvPicPr>
        <p:blipFill>
          <a:blip r:embed="rId2"/>
          <a:stretch>
            <a:fillRect/>
          </a:stretch>
        </p:blipFill>
        <p:spPr>
          <a:xfrm>
            <a:off x="2519096" y="1449876"/>
            <a:ext cx="13596990" cy="7216002"/>
          </a:xfrm>
        </p:spPr>
      </p:pic>
      <p:grpSp>
        <p:nvGrpSpPr>
          <p:cNvPr id="4" name="Group 16">
            <a:extLst>
              <a:ext uri="{FF2B5EF4-FFF2-40B4-BE49-F238E27FC236}">
                <a16:creationId xmlns:a16="http://schemas.microsoft.com/office/drawing/2014/main" id="{A86B8202-63DE-B92A-AC32-553A2B55BE7B}"/>
              </a:ext>
            </a:extLst>
          </p:cNvPr>
          <p:cNvGrpSpPr/>
          <p:nvPr/>
        </p:nvGrpSpPr>
        <p:grpSpPr>
          <a:xfrm>
            <a:off x="16002000" y="8115300"/>
            <a:ext cx="1849459" cy="1849459"/>
            <a:chOff x="0" y="0"/>
            <a:chExt cx="2465945" cy="2465945"/>
          </a:xfrm>
        </p:grpSpPr>
        <p:grpSp>
          <p:nvGrpSpPr>
            <p:cNvPr id="5" name="Group 17">
              <a:extLst>
                <a:ext uri="{FF2B5EF4-FFF2-40B4-BE49-F238E27FC236}">
                  <a16:creationId xmlns:a16="http://schemas.microsoft.com/office/drawing/2014/main" id="{F2EB8AC9-7AF8-17B6-73CD-5F8495D4CE74}"/>
                </a:ext>
              </a:extLst>
            </p:cNvPr>
            <p:cNvGrpSpPr/>
            <p:nvPr/>
          </p:nvGrpSpPr>
          <p:grpSpPr>
            <a:xfrm>
              <a:off x="0" y="0"/>
              <a:ext cx="2465945" cy="2465945"/>
              <a:chOff x="0" y="0"/>
              <a:chExt cx="812800" cy="812800"/>
            </a:xfrm>
          </p:grpSpPr>
          <p:sp>
            <p:nvSpPr>
              <p:cNvPr id="11" name="Freeform 18">
                <a:extLst>
                  <a:ext uri="{FF2B5EF4-FFF2-40B4-BE49-F238E27FC236}">
                    <a16:creationId xmlns:a16="http://schemas.microsoft.com/office/drawing/2014/main" id="{6DC2B3ED-E251-BD08-60D2-31F38285704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3114C">
                      <a:alpha val="46000"/>
                    </a:srgbClr>
                  </a:gs>
                  <a:gs pos="100000">
                    <a:srgbClr val="364482">
                      <a:alpha val="46000"/>
                    </a:srgbClr>
                  </a:gs>
                </a:gsLst>
                <a:lin ang="2700000"/>
              </a:gradFill>
            </p:spPr>
            <p:txBody>
              <a:bodyPr/>
              <a:lstStyle/>
              <a:p>
                <a:endParaRPr lang="pt-BR"/>
              </a:p>
            </p:txBody>
          </p:sp>
          <p:sp>
            <p:nvSpPr>
              <p:cNvPr id="12" name="TextBox 19">
                <a:extLst>
                  <a:ext uri="{FF2B5EF4-FFF2-40B4-BE49-F238E27FC236}">
                    <a16:creationId xmlns:a16="http://schemas.microsoft.com/office/drawing/2014/main" id="{46D407A4-C193-7A34-337E-A7D2C14B9F45}"/>
                  </a:ext>
                </a:extLst>
              </p:cNvPr>
              <p:cNvSpPr txBox="1"/>
              <p:nvPr/>
            </p:nvSpPr>
            <p:spPr>
              <a:xfrm>
                <a:off x="76200" y="57150"/>
                <a:ext cx="660400" cy="679450"/>
              </a:xfrm>
              <a:prstGeom prst="rect">
                <a:avLst/>
              </a:prstGeom>
            </p:spPr>
            <p:txBody>
              <a:bodyPr lIns="19648" tIns="19648" rIns="19648" bIns="19648" rtlCol="0" anchor="ctr"/>
              <a:lstStyle/>
              <a:p>
                <a:pPr algn="ctr">
                  <a:lnSpc>
                    <a:spcPts val="525"/>
                  </a:lnSpc>
                </a:pPr>
                <a:endParaRPr/>
              </a:p>
            </p:txBody>
          </p:sp>
        </p:grpSp>
        <p:sp>
          <p:nvSpPr>
            <p:cNvPr id="6" name="TextBox 20">
              <a:extLst>
                <a:ext uri="{FF2B5EF4-FFF2-40B4-BE49-F238E27FC236}">
                  <a16:creationId xmlns:a16="http://schemas.microsoft.com/office/drawing/2014/main" id="{49907844-F0F5-9232-50BD-DDA8419FACB0}"/>
                </a:ext>
              </a:extLst>
            </p:cNvPr>
            <p:cNvSpPr txBox="1"/>
            <p:nvPr/>
          </p:nvSpPr>
          <p:spPr>
            <a:xfrm>
              <a:off x="571739" y="1796975"/>
              <a:ext cx="1358517" cy="121313"/>
            </a:xfrm>
            <a:prstGeom prst="rect">
              <a:avLst/>
            </a:prstGeom>
          </p:spPr>
          <p:txBody>
            <a:bodyPr lIns="0" tIns="0" rIns="0" bIns="0" rtlCol="0" anchor="t">
              <a:spAutoFit/>
            </a:bodyPr>
            <a:lstStyle/>
            <a:p>
              <a:pPr algn="ctr">
                <a:lnSpc>
                  <a:spcPts val="781"/>
                </a:lnSpc>
              </a:pPr>
              <a:r>
                <a:rPr lang="en-US" sz="558">
                  <a:solidFill>
                    <a:srgbClr val="FFFFFF"/>
                  </a:solidFill>
                  <a:latin typeface="Arial"/>
                  <a:ea typeface="Arial"/>
                  <a:cs typeface="Arial"/>
                  <a:sym typeface="Arial"/>
                </a:rPr>
                <a:t>ARMAÇÃO DOS BÚZIOS - RJ</a:t>
              </a:r>
            </a:p>
          </p:txBody>
        </p:sp>
        <p:sp>
          <p:nvSpPr>
            <p:cNvPr id="7" name="Freeform 21">
              <a:extLst>
                <a:ext uri="{FF2B5EF4-FFF2-40B4-BE49-F238E27FC236}">
                  <a16:creationId xmlns:a16="http://schemas.microsoft.com/office/drawing/2014/main" id="{051EBE95-1E17-6BD3-5453-0A110FF9F6C7}"/>
                </a:ext>
              </a:extLst>
            </p:cNvPr>
            <p:cNvSpPr/>
            <p:nvPr/>
          </p:nvSpPr>
          <p:spPr>
            <a:xfrm>
              <a:off x="520365" y="1281451"/>
              <a:ext cx="1461264" cy="278433"/>
            </a:xfrm>
            <a:custGeom>
              <a:avLst/>
              <a:gdLst/>
              <a:ahLst/>
              <a:cxnLst/>
              <a:rect l="l" t="t" r="r" b="b"/>
              <a:pathLst>
                <a:path w="1461264" h="278433">
                  <a:moveTo>
                    <a:pt x="0" y="0"/>
                  </a:moveTo>
                  <a:lnTo>
                    <a:pt x="1461264" y="0"/>
                  </a:lnTo>
                  <a:lnTo>
                    <a:pt x="1461264" y="278434"/>
                  </a:lnTo>
                  <a:lnTo>
                    <a:pt x="0" y="278434"/>
                  </a:lnTo>
                  <a:lnTo>
                    <a:pt x="0" y="0"/>
                  </a:lnTo>
                  <a:close/>
                </a:path>
              </a:pathLst>
            </a:custGeom>
            <a:blipFill>
              <a:blip r:embed="rId3"/>
              <a:stretch>
                <a:fillRect l="-71630" t="-280043" r="-81277" b="-208395"/>
              </a:stretch>
            </a:blipFill>
          </p:spPr>
          <p:txBody>
            <a:bodyPr/>
            <a:lstStyle/>
            <a:p>
              <a:endParaRPr lang="pt-BR"/>
            </a:p>
          </p:txBody>
        </p:sp>
        <p:sp>
          <p:nvSpPr>
            <p:cNvPr id="8" name="Freeform 22">
              <a:extLst>
                <a:ext uri="{FF2B5EF4-FFF2-40B4-BE49-F238E27FC236}">
                  <a16:creationId xmlns:a16="http://schemas.microsoft.com/office/drawing/2014/main" id="{99AC70FE-69C3-D46D-BE09-F6D87CA020D7}"/>
                </a:ext>
              </a:extLst>
            </p:cNvPr>
            <p:cNvSpPr/>
            <p:nvPr/>
          </p:nvSpPr>
          <p:spPr>
            <a:xfrm>
              <a:off x="520365" y="1545511"/>
              <a:ext cx="1461264" cy="240623"/>
            </a:xfrm>
            <a:custGeom>
              <a:avLst/>
              <a:gdLst/>
              <a:ahLst/>
              <a:cxnLst/>
              <a:rect l="l" t="t" r="r" b="b"/>
              <a:pathLst>
                <a:path w="1461264" h="240623">
                  <a:moveTo>
                    <a:pt x="0" y="0"/>
                  </a:moveTo>
                  <a:lnTo>
                    <a:pt x="1461264" y="0"/>
                  </a:lnTo>
                  <a:lnTo>
                    <a:pt x="1461264" y="240624"/>
                  </a:lnTo>
                  <a:lnTo>
                    <a:pt x="0" y="240624"/>
                  </a:lnTo>
                  <a:lnTo>
                    <a:pt x="0" y="0"/>
                  </a:lnTo>
                  <a:close/>
                </a:path>
              </a:pathLst>
            </a:custGeom>
            <a:blipFill>
              <a:blip r:embed="rId3"/>
              <a:stretch>
                <a:fillRect l="-71630" t="-433787" r="-81277" b="-147114"/>
              </a:stretch>
            </a:blipFill>
          </p:spPr>
          <p:txBody>
            <a:bodyPr/>
            <a:lstStyle/>
            <a:p>
              <a:endParaRPr lang="pt-BR"/>
            </a:p>
          </p:txBody>
        </p:sp>
        <p:sp>
          <p:nvSpPr>
            <p:cNvPr id="9" name="Freeform 23">
              <a:extLst>
                <a:ext uri="{FF2B5EF4-FFF2-40B4-BE49-F238E27FC236}">
                  <a16:creationId xmlns:a16="http://schemas.microsoft.com/office/drawing/2014/main" id="{0DC1D2B3-1B77-C240-AEC0-21A25230D555}"/>
                </a:ext>
              </a:extLst>
            </p:cNvPr>
            <p:cNvSpPr/>
            <p:nvPr/>
          </p:nvSpPr>
          <p:spPr>
            <a:xfrm>
              <a:off x="334532" y="335204"/>
              <a:ext cx="2052345" cy="1043794"/>
            </a:xfrm>
            <a:custGeom>
              <a:avLst/>
              <a:gdLst/>
              <a:ahLst/>
              <a:cxnLst/>
              <a:rect l="l" t="t" r="r" b="b"/>
              <a:pathLst>
                <a:path w="2052345" h="1043794">
                  <a:moveTo>
                    <a:pt x="0" y="0"/>
                  </a:moveTo>
                  <a:lnTo>
                    <a:pt x="2052345" y="0"/>
                  </a:lnTo>
                  <a:lnTo>
                    <a:pt x="2052345" y="1043794"/>
                  </a:lnTo>
                  <a:lnTo>
                    <a:pt x="0" y="1043794"/>
                  </a:lnTo>
                  <a:lnTo>
                    <a:pt x="0" y="0"/>
                  </a:lnTo>
                  <a:close/>
                </a:path>
              </a:pathLst>
            </a:custGeom>
            <a:blipFill>
              <a:blip r:embed="rId4"/>
              <a:stretch>
                <a:fillRect b="-5193"/>
              </a:stretch>
            </a:blipFill>
          </p:spPr>
          <p:txBody>
            <a:bodyPr/>
            <a:lstStyle/>
            <a:p>
              <a:endParaRPr lang="pt-BR"/>
            </a:p>
          </p:txBody>
        </p:sp>
        <p:sp>
          <p:nvSpPr>
            <p:cNvPr id="10" name="TextBox 24">
              <a:extLst>
                <a:ext uri="{FF2B5EF4-FFF2-40B4-BE49-F238E27FC236}">
                  <a16:creationId xmlns:a16="http://schemas.microsoft.com/office/drawing/2014/main" id="{CA0FC473-5F03-5D0D-7FF8-1141CF8296C3}"/>
                </a:ext>
              </a:extLst>
            </p:cNvPr>
            <p:cNvSpPr txBox="1"/>
            <p:nvPr/>
          </p:nvSpPr>
          <p:spPr>
            <a:xfrm>
              <a:off x="583260" y="927863"/>
              <a:ext cx="584011" cy="293878"/>
            </a:xfrm>
            <a:prstGeom prst="rect">
              <a:avLst/>
            </a:prstGeom>
          </p:spPr>
          <p:txBody>
            <a:bodyPr lIns="0" tIns="0" rIns="0" bIns="0" rtlCol="0" anchor="t">
              <a:spAutoFit/>
            </a:bodyPr>
            <a:lstStyle/>
            <a:p>
              <a:pPr algn="l">
                <a:lnSpc>
                  <a:spcPts val="1850"/>
                </a:lnSpc>
              </a:pPr>
              <a:r>
                <a:rPr lang="en-US" sz="1321" spc="23">
                  <a:solidFill>
                    <a:srgbClr val="0EFEC1"/>
                  </a:solidFill>
                  <a:latin typeface="Open Sans Extra Bold"/>
                  <a:ea typeface="Open Sans Extra Bold"/>
                  <a:cs typeface="Open Sans Extra Bold"/>
                  <a:sym typeface="Open Sans Extra Bold"/>
                </a:rPr>
                <a:t>XVIII</a:t>
              </a:r>
            </a:p>
          </p:txBody>
        </p:sp>
      </p:grpSp>
    </p:spTree>
    <p:extLst>
      <p:ext uri="{BB962C8B-B14F-4D97-AF65-F5344CB8AC3E}">
        <p14:creationId xmlns:p14="http://schemas.microsoft.com/office/powerpoint/2010/main" val="1832638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9781538" y="1715053"/>
            <a:ext cx="7477762" cy="7543247"/>
            <a:chOff x="0" y="0"/>
            <a:chExt cx="9970349" cy="10057662"/>
          </a:xfrm>
        </p:grpSpPr>
        <p:pic>
          <p:nvPicPr>
            <p:cNvPr id="3" name="Picture 3"/>
            <p:cNvPicPr>
              <a:picLocks noChangeAspect="1"/>
            </p:cNvPicPr>
            <p:nvPr/>
          </p:nvPicPr>
          <p:blipFill>
            <a:blip r:embed="rId2"/>
            <a:srcRect l="2964" t="23747" r="22361"/>
            <a:stretch>
              <a:fillRect/>
            </a:stretch>
          </p:blipFill>
          <p:spPr>
            <a:xfrm>
              <a:off x="3408116" y="0"/>
              <a:ext cx="6562233" cy="10057662"/>
            </a:xfrm>
            <a:prstGeom prst="rect">
              <a:avLst/>
            </a:prstGeom>
          </p:spPr>
        </p:pic>
        <p:sp>
          <p:nvSpPr>
            <p:cNvPr id="4" name="AutoShape 4"/>
            <p:cNvSpPr/>
            <p:nvPr/>
          </p:nvSpPr>
          <p:spPr>
            <a:xfrm>
              <a:off x="0" y="0"/>
              <a:ext cx="3281116" cy="10057662"/>
            </a:xfrm>
            <a:prstGeom prst="rect">
              <a:avLst/>
            </a:prstGeom>
            <a:solidFill>
              <a:srgbClr val="154891"/>
            </a:solidFill>
          </p:spPr>
          <p:txBody>
            <a:bodyPr/>
            <a:lstStyle/>
            <a:p>
              <a:endParaRPr lang="pt-BR"/>
            </a:p>
          </p:txBody>
        </p:sp>
      </p:grpSp>
      <p:sp>
        <p:nvSpPr>
          <p:cNvPr id="5" name="TextBox 5"/>
          <p:cNvSpPr txBox="1"/>
          <p:nvPr/>
        </p:nvSpPr>
        <p:spPr>
          <a:xfrm>
            <a:off x="1210513" y="1800778"/>
            <a:ext cx="7933487" cy="1513235"/>
          </a:xfrm>
          <a:prstGeom prst="rect">
            <a:avLst/>
          </a:prstGeom>
        </p:spPr>
        <p:txBody>
          <a:bodyPr lIns="0" tIns="0" rIns="0" bIns="0" rtlCol="0" anchor="t">
            <a:spAutoFit/>
          </a:bodyPr>
          <a:lstStyle/>
          <a:p>
            <a:pPr marL="0" lvl="0" indent="0" algn="l">
              <a:lnSpc>
                <a:spcPts val="5939"/>
              </a:lnSpc>
            </a:pPr>
            <a:r>
              <a:rPr lang="en-US" sz="5766" u="none" strike="noStrike" dirty="0" err="1">
                <a:solidFill>
                  <a:srgbClr val="154891"/>
                </a:solidFill>
                <a:latin typeface="Intro"/>
                <a:ea typeface="Intro"/>
                <a:cs typeface="Intro"/>
                <a:sym typeface="Intro"/>
              </a:rPr>
              <a:t>Medidas</a:t>
            </a:r>
            <a:r>
              <a:rPr lang="en-US" sz="5766" u="none" strike="noStrike" dirty="0">
                <a:solidFill>
                  <a:srgbClr val="154891"/>
                </a:solidFill>
                <a:latin typeface="Intro"/>
                <a:ea typeface="Intro"/>
                <a:cs typeface="Intro"/>
                <a:sym typeface="Intro"/>
              </a:rPr>
              <a:t> de </a:t>
            </a:r>
            <a:r>
              <a:rPr lang="en-US" sz="5766" u="none" strike="noStrike" dirty="0" err="1">
                <a:solidFill>
                  <a:srgbClr val="154891"/>
                </a:solidFill>
                <a:latin typeface="Intro"/>
                <a:ea typeface="Intro"/>
                <a:cs typeface="Intro"/>
                <a:sym typeface="Intro"/>
              </a:rPr>
              <a:t>Recuperação</a:t>
            </a:r>
            <a:endParaRPr lang="en-US" sz="5766" u="none" strike="noStrike" dirty="0">
              <a:solidFill>
                <a:srgbClr val="154891"/>
              </a:solidFill>
              <a:latin typeface="Intro"/>
              <a:ea typeface="Intro"/>
              <a:cs typeface="Intro"/>
              <a:sym typeface="Intro"/>
            </a:endParaRPr>
          </a:p>
        </p:txBody>
      </p:sp>
      <p:sp>
        <p:nvSpPr>
          <p:cNvPr id="6" name="TextBox 6"/>
          <p:cNvSpPr txBox="1"/>
          <p:nvPr/>
        </p:nvSpPr>
        <p:spPr>
          <a:xfrm>
            <a:off x="1210513" y="3771900"/>
            <a:ext cx="8386462" cy="5447645"/>
          </a:xfrm>
          <a:prstGeom prst="rect">
            <a:avLst/>
          </a:prstGeom>
        </p:spPr>
        <p:txBody>
          <a:bodyPr wrap="square" lIns="0" tIns="0" rIns="0" bIns="0" rtlCol="0" anchor="t">
            <a:spAutoFit/>
          </a:bodyPr>
          <a:lstStyle/>
          <a:p>
            <a:pPr marL="342900" indent="-342900">
              <a:spcBef>
                <a:spcPts val="600"/>
              </a:spcBef>
              <a:spcAft>
                <a:spcPts val="600"/>
              </a:spcAft>
              <a:buFont typeface="Arial" panose="020B0604020202020204" pitchFamily="34" charset="0"/>
              <a:buChar char="•"/>
            </a:pPr>
            <a:r>
              <a:rPr lang="en-US" sz="2400" dirty="0" err="1">
                <a:solidFill>
                  <a:srgbClr val="154891"/>
                </a:solidFill>
                <a:latin typeface="Code Pro"/>
                <a:ea typeface="Code Pro"/>
                <a:cs typeface="Code Pro"/>
                <a:sym typeface="Code Pro"/>
              </a:rPr>
              <a:t>Exercício</a:t>
            </a:r>
            <a:r>
              <a:rPr lang="en-US" sz="2400" dirty="0">
                <a:solidFill>
                  <a:srgbClr val="154891"/>
                </a:solidFill>
                <a:latin typeface="Code Pro"/>
                <a:ea typeface="Code Pro"/>
                <a:cs typeface="Code Pro"/>
                <a:sym typeface="Code Pro"/>
              </a:rPr>
              <a:t> de </a:t>
            </a:r>
            <a:r>
              <a:rPr lang="en-US" sz="2400" dirty="0" err="1">
                <a:solidFill>
                  <a:srgbClr val="154891"/>
                </a:solidFill>
                <a:latin typeface="Code Pro"/>
                <a:ea typeface="Code Pro"/>
                <a:cs typeface="Code Pro"/>
                <a:sym typeface="Code Pro"/>
              </a:rPr>
              <a:t>direitos</a:t>
            </a:r>
            <a:r>
              <a:rPr lang="en-US" sz="2400" dirty="0">
                <a:solidFill>
                  <a:srgbClr val="154891"/>
                </a:solidFill>
                <a:latin typeface="Code Pro"/>
                <a:ea typeface="Code Pro"/>
                <a:cs typeface="Code Pro"/>
                <a:sym typeface="Code Pro"/>
              </a:rPr>
              <a:t> </a:t>
            </a:r>
            <a:r>
              <a:rPr lang="en-US" sz="2400" dirty="0" err="1">
                <a:solidFill>
                  <a:srgbClr val="154891"/>
                </a:solidFill>
                <a:latin typeface="Code Pro"/>
                <a:ea typeface="Code Pro"/>
                <a:cs typeface="Code Pro"/>
                <a:sym typeface="Code Pro"/>
              </a:rPr>
              <a:t>políticos</a:t>
            </a:r>
            <a:endParaRPr lang="en-US" sz="2400" dirty="0">
              <a:solidFill>
                <a:srgbClr val="154891"/>
              </a:solidFill>
              <a:latin typeface="Code Pro"/>
              <a:ea typeface="Code Pro"/>
              <a:cs typeface="Code Pro"/>
              <a:sym typeface="Code Pro"/>
            </a:endParaRPr>
          </a:p>
          <a:p>
            <a:pPr marL="342900" indent="-342900">
              <a:spcBef>
                <a:spcPts val="600"/>
              </a:spcBef>
              <a:spcAft>
                <a:spcPts val="600"/>
              </a:spcAft>
              <a:buFont typeface="Arial" panose="020B0604020202020204" pitchFamily="34" charset="0"/>
              <a:buChar char="•"/>
            </a:pPr>
            <a:r>
              <a:rPr lang="en-US" sz="2400" dirty="0" err="1">
                <a:solidFill>
                  <a:srgbClr val="154891"/>
                </a:solidFill>
                <a:latin typeface="Code Pro"/>
                <a:ea typeface="Code Pro"/>
                <a:cs typeface="Code Pro"/>
                <a:sym typeface="Code Pro"/>
              </a:rPr>
              <a:t>Substituição</a:t>
            </a:r>
            <a:r>
              <a:rPr lang="en-US" sz="2400" dirty="0">
                <a:solidFill>
                  <a:srgbClr val="154891"/>
                </a:solidFill>
                <a:latin typeface="Code Pro"/>
                <a:ea typeface="Code Pro"/>
                <a:cs typeface="Code Pro"/>
                <a:sym typeface="Code Pro"/>
              </a:rPr>
              <a:t> dos </a:t>
            </a:r>
            <a:r>
              <a:rPr lang="en-US" sz="2400" dirty="0" err="1">
                <a:solidFill>
                  <a:srgbClr val="154891"/>
                </a:solidFill>
                <a:latin typeface="Code Pro"/>
                <a:ea typeface="Code Pro"/>
                <a:cs typeface="Code Pro"/>
                <a:sym typeface="Code Pro"/>
              </a:rPr>
              <a:t>Prestadores</a:t>
            </a:r>
            <a:r>
              <a:rPr lang="en-US" sz="2400" dirty="0">
                <a:solidFill>
                  <a:srgbClr val="154891"/>
                </a:solidFill>
                <a:latin typeface="Code Pro"/>
                <a:ea typeface="Code Pro"/>
                <a:cs typeface="Code Pro"/>
                <a:sym typeface="Code Pro"/>
              </a:rPr>
              <a:t> de Serviços </a:t>
            </a:r>
            <a:r>
              <a:rPr lang="en-US" sz="2400" dirty="0" err="1">
                <a:solidFill>
                  <a:srgbClr val="154891"/>
                </a:solidFill>
                <a:latin typeface="Code Pro"/>
                <a:ea typeface="Code Pro"/>
                <a:cs typeface="Code Pro"/>
                <a:sym typeface="Code Pro"/>
              </a:rPr>
              <a:t>Essenciais</a:t>
            </a:r>
            <a:endParaRPr lang="en-US" sz="2400" dirty="0">
              <a:solidFill>
                <a:srgbClr val="154891"/>
              </a:solidFill>
              <a:latin typeface="Code Pro"/>
              <a:ea typeface="Code Pro"/>
              <a:cs typeface="Code Pro"/>
              <a:sym typeface="Code Pro"/>
            </a:endParaRPr>
          </a:p>
          <a:p>
            <a:pPr marL="342900" indent="-342900">
              <a:spcBef>
                <a:spcPts val="600"/>
              </a:spcBef>
              <a:spcAft>
                <a:spcPts val="600"/>
              </a:spcAft>
              <a:buFont typeface="Arial" panose="020B0604020202020204" pitchFamily="34" charset="0"/>
              <a:buChar char="•"/>
            </a:pPr>
            <a:r>
              <a:rPr lang="en-US" sz="2400" dirty="0" err="1">
                <a:solidFill>
                  <a:srgbClr val="154891"/>
                </a:solidFill>
                <a:latin typeface="Code Pro"/>
                <a:sym typeface="Code Pro"/>
              </a:rPr>
              <a:t>Renegociação</a:t>
            </a:r>
            <a:r>
              <a:rPr lang="en-US" sz="2400" dirty="0">
                <a:solidFill>
                  <a:srgbClr val="154891"/>
                </a:solidFill>
                <a:latin typeface="Code Pro"/>
                <a:sym typeface="Code Pro"/>
              </a:rPr>
              <a:t> de </a:t>
            </a:r>
            <a:r>
              <a:rPr lang="en-US" sz="2400" dirty="0" err="1">
                <a:solidFill>
                  <a:srgbClr val="154891"/>
                </a:solidFill>
                <a:latin typeface="Code Pro"/>
                <a:sym typeface="Code Pro"/>
              </a:rPr>
              <a:t>Ativos</a:t>
            </a:r>
            <a:endParaRPr lang="en-US" sz="2400" dirty="0">
              <a:solidFill>
                <a:srgbClr val="154891"/>
              </a:solidFill>
              <a:latin typeface="Code Pro"/>
              <a:sym typeface="Code Pro"/>
            </a:endParaRPr>
          </a:p>
          <a:p>
            <a:pPr marL="342900" indent="-342900">
              <a:spcBef>
                <a:spcPts val="600"/>
              </a:spcBef>
              <a:spcAft>
                <a:spcPts val="600"/>
              </a:spcAft>
              <a:buFont typeface="Arial" panose="020B0604020202020204" pitchFamily="34" charset="0"/>
              <a:buChar char="•"/>
            </a:pPr>
            <a:r>
              <a:rPr lang="en-US" sz="2400" dirty="0" err="1">
                <a:solidFill>
                  <a:srgbClr val="154891"/>
                </a:solidFill>
                <a:latin typeface="Code Pro"/>
                <a:sym typeface="Code Pro"/>
              </a:rPr>
              <a:t>Alienação</a:t>
            </a:r>
            <a:r>
              <a:rPr lang="en-US" sz="2400" dirty="0">
                <a:solidFill>
                  <a:srgbClr val="154891"/>
                </a:solidFill>
                <a:latin typeface="Code Pro"/>
                <a:sym typeface="Code Pro"/>
              </a:rPr>
              <a:t> de </a:t>
            </a:r>
            <a:r>
              <a:rPr lang="en-US" sz="2400" dirty="0" err="1">
                <a:solidFill>
                  <a:srgbClr val="154891"/>
                </a:solidFill>
                <a:latin typeface="Code Pro"/>
                <a:sym typeface="Code Pro"/>
              </a:rPr>
              <a:t>Ativos</a:t>
            </a:r>
            <a:endParaRPr lang="en-US" sz="2400" dirty="0">
              <a:solidFill>
                <a:srgbClr val="154891"/>
              </a:solidFill>
              <a:latin typeface="Code Pro"/>
              <a:sym typeface="Code Pro"/>
            </a:endParaRPr>
          </a:p>
          <a:p>
            <a:pPr marL="342900" indent="-342900">
              <a:spcBef>
                <a:spcPts val="600"/>
              </a:spcBef>
              <a:spcAft>
                <a:spcPts val="600"/>
              </a:spcAft>
              <a:buFont typeface="Arial" panose="020B0604020202020204" pitchFamily="34" charset="0"/>
              <a:buChar char="•"/>
            </a:pPr>
            <a:r>
              <a:rPr lang="en-US" sz="2400" dirty="0" err="1">
                <a:solidFill>
                  <a:srgbClr val="154891"/>
                </a:solidFill>
                <a:latin typeface="Code Pro"/>
                <a:sym typeface="Code Pro"/>
              </a:rPr>
              <a:t>Recebimento</a:t>
            </a:r>
            <a:r>
              <a:rPr lang="en-US" sz="2400" dirty="0">
                <a:solidFill>
                  <a:srgbClr val="154891"/>
                </a:solidFill>
                <a:latin typeface="Code Pro"/>
                <a:sym typeface="Code Pro"/>
              </a:rPr>
              <a:t> de </a:t>
            </a:r>
            <a:r>
              <a:rPr lang="en-US" sz="2400" dirty="0" err="1">
                <a:solidFill>
                  <a:srgbClr val="154891"/>
                </a:solidFill>
                <a:latin typeface="Code Pro"/>
                <a:sym typeface="Code Pro"/>
              </a:rPr>
              <a:t>Ativos</a:t>
            </a:r>
            <a:r>
              <a:rPr lang="en-US" sz="2400" dirty="0">
                <a:solidFill>
                  <a:srgbClr val="154891"/>
                </a:solidFill>
                <a:latin typeface="Code Pro"/>
                <a:sym typeface="Code Pro"/>
              </a:rPr>
              <a:t> </a:t>
            </a:r>
            <a:r>
              <a:rPr lang="en-US" sz="2400" dirty="0" err="1">
                <a:solidFill>
                  <a:srgbClr val="154891"/>
                </a:solidFill>
                <a:latin typeface="Code Pro"/>
                <a:sym typeface="Code Pro"/>
              </a:rPr>
              <a:t>pelos</a:t>
            </a:r>
            <a:r>
              <a:rPr lang="en-US" sz="2400" dirty="0">
                <a:solidFill>
                  <a:srgbClr val="154891"/>
                </a:solidFill>
                <a:latin typeface="Code Pro"/>
                <a:sym typeface="Code Pro"/>
              </a:rPr>
              <a:t> </a:t>
            </a:r>
            <a:r>
              <a:rPr lang="en-US" sz="2400" dirty="0" err="1">
                <a:solidFill>
                  <a:srgbClr val="154891"/>
                </a:solidFill>
                <a:latin typeface="Code Pro"/>
                <a:sym typeface="Code Pro"/>
              </a:rPr>
              <a:t>Cotistas</a:t>
            </a:r>
            <a:endParaRPr lang="en-US" sz="2400" dirty="0">
              <a:solidFill>
                <a:srgbClr val="154891"/>
              </a:solidFill>
              <a:latin typeface="Code Pro"/>
              <a:sym typeface="Code Pro"/>
            </a:endParaRPr>
          </a:p>
          <a:p>
            <a:pPr marL="342900" indent="-342900">
              <a:spcBef>
                <a:spcPts val="600"/>
              </a:spcBef>
              <a:spcAft>
                <a:spcPts val="600"/>
              </a:spcAft>
              <a:buFont typeface="Arial" panose="020B0604020202020204" pitchFamily="34" charset="0"/>
              <a:buChar char="•"/>
            </a:pPr>
            <a:r>
              <a:rPr lang="en-US" sz="2400" dirty="0" err="1">
                <a:solidFill>
                  <a:srgbClr val="154891"/>
                </a:solidFill>
                <a:latin typeface="Code Pro"/>
                <a:sym typeface="Code Pro"/>
              </a:rPr>
              <a:t>Cisões</a:t>
            </a:r>
            <a:r>
              <a:rPr lang="en-US" sz="2400" dirty="0">
                <a:solidFill>
                  <a:srgbClr val="154891"/>
                </a:solidFill>
                <a:latin typeface="Code Pro"/>
                <a:sym typeface="Code Pro"/>
              </a:rPr>
              <a:t>, </a:t>
            </a:r>
            <a:r>
              <a:rPr lang="en-US" sz="2400" dirty="0" err="1">
                <a:solidFill>
                  <a:srgbClr val="154891"/>
                </a:solidFill>
                <a:latin typeface="Code Pro"/>
                <a:sym typeface="Code Pro"/>
              </a:rPr>
              <a:t>Fusões</a:t>
            </a:r>
            <a:r>
              <a:rPr lang="en-US" sz="2400" dirty="0">
                <a:solidFill>
                  <a:srgbClr val="154891"/>
                </a:solidFill>
                <a:latin typeface="Code Pro"/>
                <a:sym typeface="Code Pro"/>
              </a:rPr>
              <a:t> e </a:t>
            </a:r>
            <a:r>
              <a:rPr lang="en-US" sz="2400" dirty="0" err="1">
                <a:solidFill>
                  <a:srgbClr val="154891"/>
                </a:solidFill>
                <a:latin typeface="Code Pro"/>
                <a:sym typeface="Code Pro"/>
              </a:rPr>
              <a:t>Incorporações</a:t>
            </a:r>
            <a:endParaRPr lang="en-US" sz="2400" dirty="0">
              <a:solidFill>
                <a:srgbClr val="154891"/>
              </a:solidFill>
              <a:latin typeface="Code Pro"/>
              <a:sym typeface="Code Pro"/>
            </a:endParaRPr>
          </a:p>
          <a:p>
            <a:pPr marL="342900" indent="-342900">
              <a:spcBef>
                <a:spcPts val="600"/>
              </a:spcBef>
              <a:spcAft>
                <a:spcPts val="600"/>
              </a:spcAft>
              <a:buFont typeface="Arial" panose="020B0604020202020204" pitchFamily="34" charset="0"/>
              <a:buChar char="•"/>
            </a:pPr>
            <a:r>
              <a:rPr lang="en-US" sz="2400" dirty="0" err="1">
                <a:solidFill>
                  <a:srgbClr val="154891"/>
                </a:solidFill>
                <a:latin typeface="Code Pro"/>
                <a:sym typeface="Code Pro"/>
              </a:rPr>
              <a:t>Medidas</a:t>
            </a:r>
            <a:r>
              <a:rPr lang="en-US" sz="2400" dirty="0">
                <a:solidFill>
                  <a:srgbClr val="154891"/>
                </a:solidFill>
                <a:latin typeface="Code Pro"/>
                <a:sym typeface="Code Pro"/>
              </a:rPr>
              <a:t> da LFRE</a:t>
            </a:r>
          </a:p>
          <a:p>
            <a:pPr marL="342900" indent="-342900">
              <a:spcBef>
                <a:spcPts val="600"/>
              </a:spcBef>
              <a:spcAft>
                <a:spcPts val="600"/>
              </a:spcAft>
              <a:buFont typeface="Arial" panose="020B0604020202020204" pitchFamily="34" charset="0"/>
              <a:buChar char="•"/>
            </a:pPr>
            <a:r>
              <a:rPr lang="en-US" sz="2400" dirty="0">
                <a:solidFill>
                  <a:srgbClr val="154891"/>
                </a:solidFill>
                <a:latin typeface="Code Pro"/>
                <a:sym typeface="Code Pro"/>
              </a:rPr>
              <a:t>IDPJ</a:t>
            </a:r>
          </a:p>
          <a:p>
            <a:pPr marL="342900" indent="-342900">
              <a:spcBef>
                <a:spcPts val="600"/>
              </a:spcBef>
              <a:spcAft>
                <a:spcPts val="600"/>
              </a:spcAft>
              <a:buFont typeface="Arial" panose="020B0604020202020204" pitchFamily="34" charset="0"/>
              <a:buChar char="•"/>
            </a:pPr>
            <a:r>
              <a:rPr lang="en-US" sz="2400" dirty="0" err="1">
                <a:solidFill>
                  <a:srgbClr val="154891"/>
                </a:solidFill>
                <a:latin typeface="Code Pro"/>
                <a:sym typeface="Code Pro"/>
              </a:rPr>
              <a:t>Inovações</a:t>
            </a:r>
            <a:r>
              <a:rPr lang="en-US" sz="2400" dirty="0">
                <a:solidFill>
                  <a:srgbClr val="154891"/>
                </a:solidFill>
                <a:latin typeface="Code Pro"/>
                <a:sym typeface="Code Pro"/>
              </a:rPr>
              <a:t> da </a:t>
            </a:r>
            <a:r>
              <a:rPr lang="en-US" sz="2400" dirty="0" err="1">
                <a:solidFill>
                  <a:srgbClr val="154891"/>
                </a:solidFill>
                <a:latin typeface="Code Pro"/>
                <a:sym typeface="Code Pro"/>
              </a:rPr>
              <a:t>Resolução</a:t>
            </a:r>
            <a:r>
              <a:rPr lang="en-US" sz="2400" dirty="0">
                <a:solidFill>
                  <a:srgbClr val="154891"/>
                </a:solidFill>
                <a:latin typeface="Code Pro"/>
                <a:sym typeface="Code Pro"/>
              </a:rPr>
              <a:t> CVM 175</a:t>
            </a:r>
          </a:p>
          <a:p>
            <a:pPr marL="342900" indent="-342900">
              <a:spcBef>
                <a:spcPts val="600"/>
              </a:spcBef>
              <a:spcAft>
                <a:spcPts val="600"/>
              </a:spcAft>
              <a:buFont typeface="Arial" panose="020B0604020202020204" pitchFamily="34" charset="0"/>
              <a:buChar char="•"/>
            </a:pPr>
            <a:r>
              <a:rPr lang="en-US" sz="2400" dirty="0" err="1">
                <a:solidFill>
                  <a:srgbClr val="154891"/>
                </a:solidFill>
                <a:latin typeface="Code Pro"/>
                <a:sym typeface="Code Pro"/>
              </a:rPr>
              <a:t>Liquidação</a:t>
            </a:r>
            <a:r>
              <a:rPr lang="en-US" sz="2400" dirty="0">
                <a:solidFill>
                  <a:srgbClr val="154891"/>
                </a:solidFill>
                <a:latin typeface="Code Pro"/>
                <a:sym typeface="Code Pro"/>
              </a:rPr>
              <a:t> do Fundo</a:t>
            </a:r>
          </a:p>
        </p:txBody>
      </p:sp>
      <p:sp>
        <p:nvSpPr>
          <p:cNvPr id="7" name="TextBox 7"/>
          <p:cNvSpPr txBox="1"/>
          <p:nvPr/>
        </p:nvSpPr>
        <p:spPr>
          <a:xfrm>
            <a:off x="9983690" y="3771900"/>
            <a:ext cx="2056532" cy="4031873"/>
          </a:xfrm>
          <a:prstGeom prst="rect">
            <a:avLst/>
          </a:prstGeom>
        </p:spPr>
        <p:txBody>
          <a:bodyPr lIns="0" tIns="0" rIns="0" bIns="0" rtlCol="0" anchor="t">
            <a:spAutoFit/>
          </a:bodyPr>
          <a:lstStyle/>
          <a:p>
            <a:pPr marL="0" lvl="0" indent="0" algn="ctr">
              <a:lnSpc>
                <a:spcPts val="2220"/>
              </a:lnSpc>
            </a:pPr>
            <a:r>
              <a:rPr lang="en-US" sz="2800" b="1" dirty="0">
                <a:solidFill>
                  <a:srgbClr val="FFFFFF"/>
                </a:solidFill>
                <a:latin typeface="Code Pro"/>
                <a:ea typeface="Code Pro"/>
                <a:cs typeface="Code Pro"/>
                <a:sym typeface="Code Pro"/>
              </a:rPr>
              <a:t>ALERTA:</a:t>
            </a:r>
          </a:p>
          <a:p>
            <a:pPr marL="0" lvl="0" indent="0" algn="ctr">
              <a:lnSpc>
                <a:spcPts val="2220"/>
              </a:lnSpc>
            </a:pPr>
            <a:endParaRPr lang="en-US" sz="2800" dirty="0">
              <a:solidFill>
                <a:srgbClr val="FFFFFF"/>
              </a:solidFill>
              <a:latin typeface="Code Pro"/>
              <a:ea typeface="Code Pro"/>
              <a:cs typeface="Code Pro"/>
              <a:sym typeface="Code Pro"/>
            </a:endParaRPr>
          </a:p>
          <a:p>
            <a:pPr marL="0" lvl="0" indent="0" algn="ctr">
              <a:lnSpc>
                <a:spcPct val="150000"/>
              </a:lnSpc>
              <a:spcBef>
                <a:spcPts val="2400"/>
              </a:spcBef>
              <a:spcAft>
                <a:spcPts val="2400"/>
              </a:spcAft>
            </a:pPr>
            <a:r>
              <a:rPr lang="en-US" sz="2800" dirty="0" err="1">
                <a:solidFill>
                  <a:srgbClr val="FFFFFF"/>
                </a:solidFill>
                <a:latin typeface="Code Pro"/>
                <a:ea typeface="Code Pro"/>
                <a:cs typeface="Code Pro"/>
                <a:sym typeface="Code Pro"/>
              </a:rPr>
              <a:t>Ações</a:t>
            </a:r>
            <a:r>
              <a:rPr lang="en-US" sz="2800" dirty="0">
                <a:solidFill>
                  <a:srgbClr val="FFFFFF"/>
                </a:solidFill>
                <a:latin typeface="Code Pro"/>
                <a:ea typeface="Code Pro"/>
                <a:cs typeface="Code Pro"/>
                <a:sym typeface="Code Pro"/>
              </a:rPr>
              <a:t> de </a:t>
            </a:r>
            <a:r>
              <a:rPr lang="en-US" sz="2800" dirty="0" err="1">
                <a:solidFill>
                  <a:srgbClr val="FFFFFF"/>
                </a:solidFill>
                <a:latin typeface="Code Pro"/>
                <a:ea typeface="Code Pro"/>
                <a:cs typeface="Code Pro"/>
                <a:sym typeface="Code Pro"/>
              </a:rPr>
              <a:t>Cobrança</a:t>
            </a:r>
            <a:r>
              <a:rPr lang="en-US" sz="2800" dirty="0">
                <a:solidFill>
                  <a:srgbClr val="FFFFFF"/>
                </a:solidFill>
                <a:latin typeface="Code Pro"/>
                <a:ea typeface="Code Pro"/>
                <a:cs typeface="Code Pro"/>
                <a:sym typeface="Code Pro"/>
              </a:rPr>
              <a:t> </a:t>
            </a:r>
            <a:r>
              <a:rPr lang="en-US" sz="2800" dirty="0" err="1">
                <a:solidFill>
                  <a:srgbClr val="FFFFFF"/>
                </a:solidFill>
                <a:latin typeface="Code Pro"/>
                <a:ea typeface="Code Pro"/>
                <a:cs typeface="Code Pro"/>
                <a:sym typeface="Code Pro"/>
              </a:rPr>
              <a:t>em</a:t>
            </a:r>
            <a:r>
              <a:rPr lang="en-US" sz="2800" dirty="0">
                <a:solidFill>
                  <a:srgbClr val="FFFFFF"/>
                </a:solidFill>
                <a:latin typeface="Code Pro"/>
                <a:ea typeface="Code Pro"/>
                <a:cs typeface="Code Pro"/>
                <a:sym typeface="Code Pro"/>
              </a:rPr>
              <a:t> face dos </a:t>
            </a:r>
            <a:r>
              <a:rPr lang="en-US" sz="2800" dirty="0" err="1">
                <a:solidFill>
                  <a:srgbClr val="FFFFFF"/>
                </a:solidFill>
                <a:latin typeface="Code Pro"/>
                <a:ea typeface="Code Pro"/>
                <a:cs typeface="Code Pro"/>
                <a:sym typeface="Code Pro"/>
              </a:rPr>
              <a:t>Cotistas</a:t>
            </a:r>
            <a:endParaRPr lang="en-US" sz="2800" dirty="0">
              <a:solidFill>
                <a:srgbClr val="FFFFFF"/>
              </a:solidFill>
              <a:latin typeface="Code Pro"/>
              <a:ea typeface="Code Pro"/>
              <a:cs typeface="Code Pro"/>
              <a:sym typeface="Code Pro"/>
            </a:endParaRPr>
          </a:p>
        </p:txBody>
      </p:sp>
      <p:grpSp>
        <p:nvGrpSpPr>
          <p:cNvPr id="10" name="Group 10"/>
          <p:cNvGrpSpPr/>
          <p:nvPr/>
        </p:nvGrpSpPr>
        <p:grpSpPr>
          <a:xfrm>
            <a:off x="16334571" y="8437541"/>
            <a:ext cx="1849459" cy="1849459"/>
            <a:chOff x="0" y="0"/>
            <a:chExt cx="2465945" cy="2465945"/>
          </a:xfrm>
        </p:grpSpPr>
        <p:grpSp>
          <p:nvGrpSpPr>
            <p:cNvPr id="11" name="Group 11"/>
            <p:cNvGrpSpPr/>
            <p:nvPr/>
          </p:nvGrpSpPr>
          <p:grpSpPr>
            <a:xfrm>
              <a:off x="0" y="0"/>
              <a:ext cx="2465945" cy="2465945"/>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3114C">
                      <a:alpha val="46000"/>
                    </a:srgbClr>
                  </a:gs>
                  <a:gs pos="100000">
                    <a:srgbClr val="364482">
                      <a:alpha val="46000"/>
                    </a:srgbClr>
                  </a:gs>
                </a:gsLst>
                <a:lin ang="2700000"/>
              </a:gradFill>
            </p:spPr>
            <p:txBody>
              <a:bodyPr/>
              <a:lstStyle/>
              <a:p>
                <a:endParaRPr lang="pt-BR"/>
              </a:p>
            </p:txBody>
          </p:sp>
          <p:sp>
            <p:nvSpPr>
              <p:cNvPr id="13" name="TextBox 13"/>
              <p:cNvSpPr txBox="1"/>
              <p:nvPr/>
            </p:nvSpPr>
            <p:spPr>
              <a:xfrm>
                <a:off x="76200" y="57150"/>
                <a:ext cx="660400" cy="679450"/>
              </a:xfrm>
              <a:prstGeom prst="rect">
                <a:avLst/>
              </a:prstGeom>
            </p:spPr>
            <p:txBody>
              <a:bodyPr lIns="19648" tIns="19648" rIns="19648" bIns="19648" rtlCol="0" anchor="ctr"/>
              <a:lstStyle/>
              <a:p>
                <a:pPr algn="ctr">
                  <a:lnSpc>
                    <a:spcPts val="525"/>
                  </a:lnSpc>
                </a:pPr>
                <a:endParaRPr/>
              </a:p>
            </p:txBody>
          </p:sp>
        </p:grpSp>
        <p:sp>
          <p:nvSpPr>
            <p:cNvPr id="14" name="TextBox 14"/>
            <p:cNvSpPr txBox="1"/>
            <p:nvPr/>
          </p:nvSpPr>
          <p:spPr>
            <a:xfrm>
              <a:off x="571739" y="1796975"/>
              <a:ext cx="1358517" cy="121313"/>
            </a:xfrm>
            <a:prstGeom prst="rect">
              <a:avLst/>
            </a:prstGeom>
          </p:spPr>
          <p:txBody>
            <a:bodyPr lIns="0" tIns="0" rIns="0" bIns="0" rtlCol="0" anchor="t">
              <a:spAutoFit/>
            </a:bodyPr>
            <a:lstStyle/>
            <a:p>
              <a:pPr algn="ctr">
                <a:lnSpc>
                  <a:spcPts val="781"/>
                </a:lnSpc>
              </a:pPr>
              <a:r>
                <a:rPr lang="en-US" sz="558">
                  <a:solidFill>
                    <a:srgbClr val="FFFFFF"/>
                  </a:solidFill>
                  <a:latin typeface="Arial"/>
                  <a:ea typeface="Arial"/>
                  <a:cs typeface="Arial"/>
                  <a:sym typeface="Arial"/>
                </a:rPr>
                <a:t>ARMAÇÃO DOS BÚZIOS - RJ</a:t>
              </a:r>
            </a:p>
          </p:txBody>
        </p:sp>
        <p:sp>
          <p:nvSpPr>
            <p:cNvPr id="15" name="Freeform 15"/>
            <p:cNvSpPr/>
            <p:nvPr/>
          </p:nvSpPr>
          <p:spPr>
            <a:xfrm>
              <a:off x="520365" y="1281451"/>
              <a:ext cx="1461264" cy="278433"/>
            </a:xfrm>
            <a:custGeom>
              <a:avLst/>
              <a:gdLst/>
              <a:ahLst/>
              <a:cxnLst/>
              <a:rect l="l" t="t" r="r" b="b"/>
              <a:pathLst>
                <a:path w="1461264" h="278433">
                  <a:moveTo>
                    <a:pt x="0" y="0"/>
                  </a:moveTo>
                  <a:lnTo>
                    <a:pt x="1461264" y="0"/>
                  </a:lnTo>
                  <a:lnTo>
                    <a:pt x="1461264" y="278434"/>
                  </a:lnTo>
                  <a:lnTo>
                    <a:pt x="0" y="278434"/>
                  </a:lnTo>
                  <a:lnTo>
                    <a:pt x="0" y="0"/>
                  </a:lnTo>
                  <a:close/>
                </a:path>
              </a:pathLst>
            </a:custGeom>
            <a:blipFill>
              <a:blip r:embed="rId3"/>
              <a:stretch>
                <a:fillRect l="-71630" t="-280043" r="-81277" b="-208395"/>
              </a:stretch>
            </a:blipFill>
          </p:spPr>
          <p:txBody>
            <a:bodyPr/>
            <a:lstStyle/>
            <a:p>
              <a:endParaRPr lang="pt-BR"/>
            </a:p>
          </p:txBody>
        </p:sp>
        <p:sp>
          <p:nvSpPr>
            <p:cNvPr id="16" name="Freeform 16"/>
            <p:cNvSpPr/>
            <p:nvPr/>
          </p:nvSpPr>
          <p:spPr>
            <a:xfrm>
              <a:off x="520365" y="1545511"/>
              <a:ext cx="1461264" cy="240623"/>
            </a:xfrm>
            <a:custGeom>
              <a:avLst/>
              <a:gdLst/>
              <a:ahLst/>
              <a:cxnLst/>
              <a:rect l="l" t="t" r="r" b="b"/>
              <a:pathLst>
                <a:path w="1461264" h="240623">
                  <a:moveTo>
                    <a:pt x="0" y="0"/>
                  </a:moveTo>
                  <a:lnTo>
                    <a:pt x="1461264" y="0"/>
                  </a:lnTo>
                  <a:lnTo>
                    <a:pt x="1461264" y="240624"/>
                  </a:lnTo>
                  <a:lnTo>
                    <a:pt x="0" y="240624"/>
                  </a:lnTo>
                  <a:lnTo>
                    <a:pt x="0" y="0"/>
                  </a:lnTo>
                  <a:close/>
                </a:path>
              </a:pathLst>
            </a:custGeom>
            <a:blipFill>
              <a:blip r:embed="rId3"/>
              <a:stretch>
                <a:fillRect l="-71630" t="-433787" r="-81277" b="-147114"/>
              </a:stretch>
            </a:blipFill>
          </p:spPr>
          <p:txBody>
            <a:bodyPr/>
            <a:lstStyle/>
            <a:p>
              <a:endParaRPr lang="pt-BR"/>
            </a:p>
          </p:txBody>
        </p:sp>
        <p:sp>
          <p:nvSpPr>
            <p:cNvPr id="17" name="Freeform 17"/>
            <p:cNvSpPr/>
            <p:nvPr/>
          </p:nvSpPr>
          <p:spPr>
            <a:xfrm>
              <a:off x="334532" y="335204"/>
              <a:ext cx="2052345" cy="1043794"/>
            </a:xfrm>
            <a:custGeom>
              <a:avLst/>
              <a:gdLst/>
              <a:ahLst/>
              <a:cxnLst/>
              <a:rect l="l" t="t" r="r" b="b"/>
              <a:pathLst>
                <a:path w="2052345" h="1043794">
                  <a:moveTo>
                    <a:pt x="0" y="0"/>
                  </a:moveTo>
                  <a:lnTo>
                    <a:pt x="2052345" y="0"/>
                  </a:lnTo>
                  <a:lnTo>
                    <a:pt x="2052345" y="1043794"/>
                  </a:lnTo>
                  <a:lnTo>
                    <a:pt x="0" y="1043794"/>
                  </a:lnTo>
                  <a:lnTo>
                    <a:pt x="0" y="0"/>
                  </a:lnTo>
                  <a:close/>
                </a:path>
              </a:pathLst>
            </a:custGeom>
            <a:blipFill>
              <a:blip r:embed="rId4"/>
              <a:stretch>
                <a:fillRect b="-5193"/>
              </a:stretch>
            </a:blipFill>
          </p:spPr>
          <p:txBody>
            <a:bodyPr/>
            <a:lstStyle/>
            <a:p>
              <a:endParaRPr lang="pt-BR"/>
            </a:p>
          </p:txBody>
        </p:sp>
        <p:sp>
          <p:nvSpPr>
            <p:cNvPr id="18" name="TextBox 18"/>
            <p:cNvSpPr txBox="1"/>
            <p:nvPr/>
          </p:nvSpPr>
          <p:spPr>
            <a:xfrm>
              <a:off x="583260" y="927863"/>
              <a:ext cx="584011" cy="293878"/>
            </a:xfrm>
            <a:prstGeom prst="rect">
              <a:avLst/>
            </a:prstGeom>
          </p:spPr>
          <p:txBody>
            <a:bodyPr lIns="0" tIns="0" rIns="0" bIns="0" rtlCol="0" anchor="t">
              <a:spAutoFit/>
            </a:bodyPr>
            <a:lstStyle/>
            <a:p>
              <a:pPr algn="l">
                <a:lnSpc>
                  <a:spcPts val="1850"/>
                </a:lnSpc>
              </a:pPr>
              <a:r>
                <a:rPr lang="en-US" sz="1321" spc="23">
                  <a:solidFill>
                    <a:srgbClr val="0EFEC1"/>
                  </a:solidFill>
                  <a:latin typeface="Open Sans Extra Bold"/>
                  <a:ea typeface="Open Sans Extra Bold"/>
                  <a:cs typeface="Open Sans Extra Bold"/>
                  <a:sym typeface="Open Sans Extra Bold"/>
                </a:rPr>
                <a:t>XVIII</a:t>
              </a:r>
            </a:p>
          </p:txBody>
        </p:sp>
      </p:grpSp>
      <p:pic>
        <p:nvPicPr>
          <p:cNvPr id="20" name="Gráfico 19" descr="Aviso com preenchimento sólido">
            <a:extLst>
              <a:ext uri="{FF2B5EF4-FFF2-40B4-BE49-F238E27FC236}">
                <a16:creationId xmlns:a16="http://schemas.microsoft.com/office/drawing/2014/main" id="{4A1C3EC5-8C0F-CE09-90BE-65459078044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98495" y="2399613"/>
            <a:ext cx="914400" cy="9144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35F017E-1E7D-3EEC-F6C5-751B6245398F}"/>
              </a:ext>
            </a:extLst>
          </p:cNvPr>
          <p:cNvSpPr>
            <a:spLocks noGrp="1"/>
          </p:cNvSpPr>
          <p:nvPr>
            <p:ph type="title"/>
          </p:nvPr>
        </p:nvSpPr>
        <p:spPr>
          <a:xfrm>
            <a:off x="516502" y="322241"/>
            <a:ext cx="17334957" cy="1512362"/>
          </a:xfrm>
        </p:spPr>
        <p:txBody>
          <a:bodyPr>
            <a:noAutofit/>
          </a:bodyPr>
          <a:lstStyle/>
          <a:p>
            <a:r>
              <a:rPr lang="en-US" sz="6000" dirty="0" err="1">
                <a:solidFill>
                  <a:srgbClr val="154891"/>
                </a:solidFill>
                <a:latin typeface="Intro"/>
                <a:ea typeface="Intro"/>
                <a:cs typeface="Intro"/>
                <a:sym typeface="Intro"/>
              </a:rPr>
              <a:t>Tratamento</a:t>
            </a:r>
            <a:r>
              <a:rPr lang="en-US" sz="6000" dirty="0">
                <a:solidFill>
                  <a:srgbClr val="154891"/>
                </a:solidFill>
                <a:latin typeface="Intro"/>
                <a:ea typeface="Intro"/>
                <a:cs typeface="Intro"/>
                <a:sym typeface="Intro"/>
              </a:rPr>
              <a:t> </a:t>
            </a:r>
            <a:r>
              <a:rPr lang="en-US" sz="6000" dirty="0" err="1">
                <a:solidFill>
                  <a:srgbClr val="154891"/>
                </a:solidFill>
                <a:latin typeface="Intro"/>
                <a:ea typeface="Intro"/>
                <a:cs typeface="Intro"/>
                <a:sym typeface="Intro"/>
              </a:rPr>
              <a:t>regulatório</a:t>
            </a:r>
            <a:endParaRPr lang="pt-BR" sz="6000" dirty="0"/>
          </a:p>
        </p:txBody>
      </p:sp>
      <p:sp>
        <p:nvSpPr>
          <p:cNvPr id="3" name="Espaço Reservado para Conteúdo 2">
            <a:extLst>
              <a:ext uri="{FF2B5EF4-FFF2-40B4-BE49-F238E27FC236}">
                <a16:creationId xmlns:a16="http://schemas.microsoft.com/office/drawing/2014/main" id="{261DA7CB-6F14-50D4-1090-663B3BBBAFD4}"/>
              </a:ext>
            </a:extLst>
          </p:cNvPr>
          <p:cNvSpPr>
            <a:spLocks noGrp="1"/>
          </p:cNvSpPr>
          <p:nvPr>
            <p:ph idx="1"/>
          </p:nvPr>
        </p:nvSpPr>
        <p:spPr>
          <a:xfrm>
            <a:off x="551670" y="2160743"/>
            <a:ext cx="17334958" cy="7302287"/>
          </a:xfrm>
        </p:spPr>
        <p:txBody>
          <a:bodyPr>
            <a:normAutofit lnSpcReduction="10000"/>
          </a:bodyPr>
          <a:lstStyle/>
          <a:p>
            <a:pPr>
              <a:lnSpc>
                <a:spcPct val="150000"/>
              </a:lnSpc>
              <a:spcBef>
                <a:spcPts val="600"/>
              </a:spcBef>
              <a:spcAft>
                <a:spcPts val="600"/>
              </a:spcAft>
            </a:pPr>
            <a:r>
              <a:rPr lang="en-US" dirty="0">
                <a:solidFill>
                  <a:srgbClr val="154891"/>
                </a:solidFill>
                <a:latin typeface="Code Pro"/>
                <a:ea typeface="Code Pro"/>
                <a:cs typeface="Code Pro"/>
                <a:sym typeface="Code Pro"/>
              </a:rPr>
              <a:t>MPS – </a:t>
            </a:r>
            <a:r>
              <a:rPr lang="en-US" dirty="0" err="1">
                <a:solidFill>
                  <a:srgbClr val="154891"/>
                </a:solidFill>
                <a:latin typeface="Code Pro"/>
                <a:ea typeface="Code Pro"/>
                <a:cs typeface="Code Pro"/>
                <a:sym typeface="Code Pro"/>
              </a:rPr>
              <a:t>Portaria</a:t>
            </a:r>
            <a:r>
              <a:rPr lang="en-US" dirty="0">
                <a:solidFill>
                  <a:srgbClr val="154891"/>
                </a:solidFill>
                <a:latin typeface="Code Pro"/>
                <a:ea typeface="Code Pro"/>
                <a:cs typeface="Code Pro"/>
                <a:sym typeface="Code Pro"/>
              </a:rPr>
              <a:t> 1.467, de 02/06/2022 (</a:t>
            </a:r>
            <a:r>
              <a:rPr lang="en-US" dirty="0" err="1">
                <a:solidFill>
                  <a:srgbClr val="154891"/>
                </a:solidFill>
                <a:latin typeface="Code Pro"/>
                <a:ea typeface="Code Pro"/>
                <a:cs typeface="Code Pro"/>
                <a:sym typeface="Code Pro"/>
              </a:rPr>
              <a:t>artigos</a:t>
            </a:r>
            <a:r>
              <a:rPr lang="en-US" dirty="0">
                <a:solidFill>
                  <a:srgbClr val="154891"/>
                </a:solidFill>
                <a:latin typeface="Code Pro"/>
                <a:ea typeface="Code Pro"/>
                <a:cs typeface="Code Pro"/>
                <a:sym typeface="Code Pro"/>
              </a:rPr>
              <a:t> 152 e 153)</a:t>
            </a:r>
          </a:p>
          <a:p>
            <a:pPr lvl="1">
              <a:lnSpc>
                <a:spcPct val="150000"/>
              </a:lnSpc>
              <a:spcBef>
                <a:spcPts val="600"/>
              </a:spcBef>
              <a:spcAft>
                <a:spcPts val="600"/>
              </a:spcAft>
            </a:pPr>
            <a:r>
              <a:rPr lang="en-US" dirty="0" err="1">
                <a:solidFill>
                  <a:srgbClr val="154891"/>
                </a:solidFill>
                <a:latin typeface="Code Pro"/>
                <a:sym typeface="Code Pro"/>
              </a:rPr>
              <a:t>Situações</a:t>
            </a:r>
            <a:r>
              <a:rPr lang="en-US" dirty="0">
                <a:solidFill>
                  <a:srgbClr val="154891"/>
                </a:solidFill>
                <a:latin typeface="Code Pro"/>
                <a:sym typeface="Code Pro"/>
              </a:rPr>
              <a:t> de </a:t>
            </a:r>
            <a:r>
              <a:rPr lang="en-US" b="1" dirty="0" err="1">
                <a:solidFill>
                  <a:srgbClr val="154891"/>
                </a:solidFill>
                <a:latin typeface="Code Pro"/>
                <a:sym typeface="Code Pro"/>
              </a:rPr>
              <a:t>Desenquadramento</a:t>
            </a:r>
            <a:r>
              <a:rPr lang="en-US" b="1" dirty="0">
                <a:solidFill>
                  <a:srgbClr val="154891"/>
                </a:solidFill>
                <a:latin typeface="Code Pro"/>
                <a:sym typeface="Code Pro"/>
              </a:rPr>
              <a:t> </a:t>
            </a:r>
            <a:r>
              <a:rPr lang="en-US" b="1" dirty="0" err="1">
                <a:solidFill>
                  <a:srgbClr val="154891"/>
                </a:solidFill>
                <a:latin typeface="Code Pro"/>
                <a:sym typeface="Code Pro"/>
              </a:rPr>
              <a:t>Passivo</a:t>
            </a:r>
            <a:r>
              <a:rPr lang="en-US" dirty="0">
                <a:solidFill>
                  <a:srgbClr val="154891"/>
                </a:solidFill>
                <a:latin typeface="Code Pro"/>
                <a:sym typeface="Code Pro"/>
              </a:rPr>
              <a:t>:</a:t>
            </a:r>
          </a:p>
          <a:p>
            <a:pPr lvl="2" algn="just">
              <a:lnSpc>
                <a:spcPct val="150000"/>
              </a:lnSpc>
              <a:spcBef>
                <a:spcPts val="600"/>
              </a:spcBef>
              <a:spcAft>
                <a:spcPts val="600"/>
              </a:spcAft>
            </a:pPr>
            <a:r>
              <a:rPr lang="en-US" dirty="0" err="1">
                <a:solidFill>
                  <a:srgbClr val="154891"/>
                </a:solidFill>
                <a:latin typeface="Code Pro"/>
                <a:sym typeface="Code Pro"/>
              </a:rPr>
              <a:t>Manutenção</a:t>
            </a:r>
            <a:r>
              <a:rPr lang="en-US" dirty="0">
                <a:solidFill>
                  <a:srgbClr val="154891"/>
                </a:solidFill>
                <a:latin typeface="Code Pro"/>
                <a:sym typeface="Code Pro"/>
              </a:rPr>
              <a:t> de </a:t>
            </a:r>
            <a:r>
              <a:rPr lang="en-US" dirty="0" err="1">
                <a:solidFill>
                  <a:srgbClr val="154891"/>
                </a:solidFill>
                <a:latin typeface="Code Pro"/>
                <a:sym typeface="Code Pro"/>
              </a:rPr>
              <a:t>aplicações</a:t>
            </a:r>
            <a:r>
              <a:rPr lang="en-US" dirty="0">
                <a:solidFill>
                  <a:srgbClr val="154891"/>
                </a:solidFill>
                <a:latin typeface="Code Pro"/>
                <a:sym typeface="Code Pro"/>
              </a:rPr>
              <a:t> </a:t>
            </a:r>
            <a:r>
              <a:rPr lang="en-US" dirty="0" err="1">
                <a:solidFill>
                  <a:srgbClr val="154891"/>
                </a:solidFill>
                <a:latin typeface="Code Pro"/>
                <a:sym typeface="Code Pro"/>
              </a:rPr>
              <a:t>pelo</a:t>
            </a:r>
            <a:r>
              <a:rPr lang="en-US" dirty="0">
                <a:solidFill>
                  <a:srgbClr val="154891"/>
                </a:solidFill>
                <a:latin typeface="Code Pro"/>
                <a:sym typeface="Code Pro"/>
              </a:rPr>
              <a:t> </a:t>
            </a:r>
            <a:r>
              <a:rPr lang="en-US" dirty="0" err="1">
                <a:solidFill>
                  <a:srgbClr val="154891"/>
                </a:solidFill>
                <a:latin typeface="Code Pro"/>
                <a:sym typeface="Code Pro"/>
              </a:rPr>
              <a:t>prazo</a:t>
            </a:r>
            <a:r>
              <a:rPr lang="en-US" dirty="0">
                <a:solidFill>
                  <a:srgbClr val="154891"/>
                </a:solidFill>
                <a:latin typeface="Code Pro"/>
                <a:sym typeface="Code Pro"/>
              </a:rPr>
              <a:t> </a:t>
            </a:r>
            <a:r>
              <a:rPr lang="en-US" dirty="0" err="1">
                <a:solidFill>
                  <a:srgbClr val="154891"/>
                </a:solidFill>
                <a:latin typeface="Code Pro"/>
                <a:sym typeface="Code Pro"/>
              </a:rPr>
              <a:t>previsto</a:t>
            </a:r>
            <a:r>
              <a:rPr lang="en-US" dirty="0">
                <a:solidFill>
                  <a:srgbClr val="154891"/>
                </a:solidFill>
                <a:latin typeface="Code Pro"/>
                <a:sym typeface="Code Pro"/>
              </a:rPr>
              <a:t> </a:t>
            </a:r>
            <a:r>
              <a:rPr lang="en-US" dirty="0" err="1">
                <a:solidFill>
                  <a:srgbClr val="154891"/>
                </a:solidFill>
                <a:latin typeface="Code Pro"/>
                <a:sym typeface="Code Pro"/>
              </a:rPr>
              <a:t>na</a:t>
            </a:r>
            <a:r>
              <a:rPr lang="en-US" dirty="0">
                <a:solidFill>
                  <a:srgbClr val="154891"/>
                </a:solidFill>
                <a:latin typeface="Code Pro"/>
                <a:sym typeface="Code Pro"/>
              </a:rPr>
              <a:t> </a:t>
            </a:r>
            <a:r>
              <a:rPr lang="en-US" dirty="0" err="1">
                <a:solidFill>
                  <a:srgbClr val="154891"/>
                </a:solidFill>
                <a:latin typeface="Code Pro"/>
                <a:sym typeface="Code Pro"/>
              </a:rPr>
              <a:t>Resolução</a:t>
            </a:r>
            <a:r>
              <a:rPr lang="en-US" dirty="0">
                <a:solidFill>
                  <a:srgbClr val="154891"/>
                </a:solidFill>
                <a:latin typeface="Code Pro"/>
                <a:sym typeface="Code Pro"/>
              </a:rPr>
              <a:t> do CMN </a:t>
            </a:r>
            <a:r>
              <a:rPr lang="en-US" dirty="0" err="1">
                <a:solidFill>
                  <a:srgbClr val="154891"/>
                </a:solidFill>
                <a:latin typeface="Code Pro"/>
                <a:sym typeface="Code Pro"/>
              </a:rPr>
              <a:t>em</a:t>
            </a:r>
            <a:r>
              <a:rPr lang="en-US" dirty="0">
                <a:solidFill>
                  <a:srgbClr val="154891"/>
                </a:solidFill>
                <a:latin typeface="Code Pro"/>
                <a:sym typeface="Code Pro"/>
              </a:rPr>
              <a:t> </a:t>
            </a:r>
            <a:r>
              <a:rPr lang="en-US" dirty="0" err="1">
                <a:solidFill>
                  <a:srgbClr val="154891"/>
                </a:solidFill>
                <a:latin typeface="Code Pro"/>
                <a:sym typeface="Code Pro"/>
              </a:rPr>
              <a:t>caso</a:t>
            </a:r>
            <a:r>
              <a:rPr lang="en-US" dirty="0">
                <a:solidFill>
                  <a:srgbClr val="154891"/>
                </a:solidFill>
                <a:latin typeface="Code Pro"/>
                <a:sym typeface="Code Pro"/>
              </a:rPr>
              <a:t> de </a:t>
            </a:r>
            <a:r>
              <a:rPr lang="en-US" dirty="0" err="1">
                <a:solidFill>
                  <a:srgbClr val="154891"/>
                </a:solidFill>
                <a:latin typeface="Code Pro"/>
                <a:sym typeface="Code Pro"/>
              </a:rPr>
              <a:t>desenquadramento</a:t>
            </a:r>
            <a:r>
              <a:rPr lang="en-US" dirty="0">
                <a:solidFill>
                  <a:srgbClr val="154891"/>
                </a:solidFill>
                <a:latin typeface="Code Pro"/>
                <a:sym typeface="Code Pro"/>
              </a:rPr>
              <a:t> </a:t>
            </a:r>
            <a:r>
              <a:rPr lang="en-US" dirty="0" err="1">
                <a:solidFill>
                  <a:srgbClr val="154891"/>
                </a:solidFill>
                <a:latin typeface="Code Pro"/>
                <a:sym typeface="Code Pro"/>
              </a:rPr>
              <a:t>decorrente</a:t>
            </a:r>
            <a:r>
              <a:rPr lang="en-US" dirty="0">
                <a:solidFill>
                  <a:srgbClr val="154891"/>
                </a:solidFill>
                <a:latin typeface="Code Pro"/>
                <a:sym typeface="Code Pro"/>
              </a:rPr>
              <a:t> de </a:t>
            </a:r>
            <a:r>
              <a:rPr lang="en-US" i="1" dirty="0" err="1">
                <a:solidFill>
                  <a:srgbClr val="154891"/>
                </a:solidFill>
                <a:latin typeface="Code Pro"/>
                <a:sym typeface="Code Pro"/>
              </a:rPr>
              <a:t>situações</a:t>
            </a:r>
            <a:r>
              <a:rPr lang="en-US" i="1" dirty="0">
                <a:solidFill>
                  <a:srgbClr val="154891"/>
                </a:solidFill>
                <a:latin typeface="Code Pro"/>
                <a:sym typeface="Code Pro"/>
              </a:rPr>
              <a:t> </a:t>
            </a:r>
            <a:r>
              <a:rPr lang="en-US" i="1" dirty="0" err="1">
                <a:solidFill>
                  <a:srgbClr val="154891"/>
                </a:solidFill>
                <a:latin typeface="Code Pro"/>
                <a:sym typeface="Code Pro"/>
              </a:rPr>
              <a:t>involuntárias</a:t>
            </a:r>
            <a:r>
              <a:rPr lang="en-US" i="1" dirty="0">
                <a:solidFill>
                  <a:srgbClr val="154891"/>
                </a:solidFill>
                <a:latin typeface="Code Pro"/>
                <a:sym typeface="Code Pro"/>
              </a:rPr>
              <a:t>:</a:t>
            </a:r>
          </a:p>
          <a:p>
            <a:pPr lvl="2" algn="just">
              <a:lnSpc>
                <a:spcPct val="150000"/>
              </a:lnSpc>
              <a:spcBef>
                <a:spcPts val="600"/>
              </a:spcBef>
              <a:spcAft>
                <a:spcPts val="600"/>
              </a:spcAft>
            </a:pPr>
            <a:r>
              <a:rPr lang="en-US" dirty="0" err="1">
                <a:solidFill>
                  <a:srgbClr val="154891"/>
                </a:solidFill>
                <a:latin typeface="Code Pro"/>
                <a:sym typeface="Code Pro"/>
              </a:rPr>
              <a:t>Alteração</a:t>
            </a:r>
            <a:r>
              <a:rPr lang="en-US" dirty="0">
                <a:solidFill>
                  <a:srgbClr val="154891"/>
                </a:solidFill>
                <a:latin typeface="Code Pro"/>
                <a:sym typeface="Code Pro"/>
              </a:rPr>
              <a:t> de </a:t>
            </a:r>
            <a:r>
              <a:rPr lang="en-US" dirty="0" err="1">
                <a:solidFill>
                  <a:srgbClr val="154891"/>
                </a:solidFill>
                <a:latin typeface="Code Pro"/>
                <a:sym typeface="Code Pro"/>
              </a:rPr>
              <a:t>Resolução</a:t>
            </a:r>
            <a:r>
              <a:rPr lang="en-US" dirty="0">
                <a:solidFill>
                  <a:srgbClr val="154891"/>
                </a:solidFill>
                <a:latin typeface="Code Pro"/>
                <a:sym typeface="Code Pro"/>
              </a:rPr>
              <a:t> do CMN</a:t>
            </a:r>
          </a:p>
          <a:p>
            <a:pPr lvl="2" algn="just">
              <a:lnSpc>
                <a:spcPct val="150000"/>
              </a:lnSpc>
              <a:spcBef>
                <a:spcPts val="600"/>
              </a:spcBef>
              <a:spcAft>
                <a:spcPts val="600"/>
              </a:spcAft>
            </a:pPr>
            <a:r>
              <a:rPr lang="en-US" dirty="0" err="1">
                <a:solidFill>
                  <a:srgbClr val="154891"/>
                </a:solidFill>
                <a:latin typeface="Code Pro"/>
                <a:sym typeface="Code Pro"/>
              </a:rPr>
              <a:t>Resgates</a:t>
            </a:r>
            <a:r>
              <a:rPr lang="en-US" dirty="0">
                <a:solidFill>
                  <a:srgbClr val="154891"/>
                </a:solidFill>
                <a:latin typeface="Code Pro"/>
                <a:sym typeface="Code Pro"/>
              </a:rPr>
              <a:t> e </a:t>
            </a:r>
            <a:r>
              <a:rPr lang="en-US" dirty="0" err="1">
                <a:solidFill>
                  <a:srgbClr val="154891"/>
                </a:solidFill>
                <a:latin typeface="Code Pro"/>
                <a:sym typeface="Code Pro"/>
              </a:rPr>
              <a:t>valorização</a:t>
            </a:r>
            <a:r>
              <a:rPr lang="en-US" dirty="0">
                <a:solidFill>
                  <a:srgbClr val="154891"/>
                </a:solidFill>
                <a:latin typeface="Code Pro"/>
                <a:sym typeface="Code Pro"/>
              </a:rPr>
              <a:t> </a:t>
            </a:r>
            <a:r>
              <a:rPr lang="en-US" dirty="0" err="1">
                <a:solidFill>
                  <a:srgbClr val="154891"/>
                </a:solidFill>
                <a:latin typeface="Code Pro"/>
                <a:sym typeface="Code Pro"/>
              </a:rPr>
              <a:t>ou</a:t>
            </a:r>
            <a:r>
              <a:rPr lang="en-US" dirty="0">
                <a:solidFill>
                  <a:srgbClr val="154891"/>
                </a:solidFill>
                <a:latin typeface="Code Pro"/>
                <a:sym typeface="Code Pro"/>
              </a:rPr>
              <a:t> </a:t>
            </a:r>
            <a:r>
              <a:rPr lang="en-US" dirty="0" err="1">
                <a:solidFill>
                  <a:srgbClr val="154891"/>
                </a:solidFill>
                <a:latin typeface="Code Pro"/>
                <a:sym typeface="Code Pro"/>
              </a:rPr>
              <a:t>desvalorização</a:t>
            </a:r>
            <a:endParaRPr lang="en-US" dirty="0">
              <a:solidFill>
                <a:srgbClr val="154891"/>
              </a:solidFill>
              <a:latin typeface="Code Pro"/>
              <a:sym typeface="Code Pro"/>
            </a:endParaRPr>
          </a:p>
          <a:p>
            <a:pPr lvl="2" algn="just">
              <a:lnSpc>
                <a:spcPct val="150000"/>
              </a:lnSpc>
              <a:spcBef>
                <a:spcPts val="600"/>
              </a:spcBef>
              <a:spcAft>
                <a:spcPts val="600"/>
              </a:spcAft>
            </a:pPr>
            <a:r>
              <a:rPr lang="en-US" dirty="0" err="1">
                <a:solidFill>
                  <a:srgbClr val="154891"/>
                </a:solidFill>
                <a:latin typeface="Code Pro"/>
                <a:sym typeface="Code Pro"/>
              </a:rPr>
              <a:t>Reorganização</a:t>
            </a:r>
            <a:endParaRPr lang="en-US" dirty="0">
              <a:solidFill>
                <a:srgbClr val="154891"/>
              </a:solidFill>
              <a:latin typeface="Code Pro"/>
              <a:sym typeface="Code Pro"/>
            </a:endParaRPr>
          </a:p>
          <a:p>
            <a:pPr lvl="2" algn="just">
              <a:lnSpc>
                <a:spcPct val="150000"/>
              </a:lnSpc>
              <a:spcBef>
                <a:spcPts val="600"/>
              </a:spcBef>
              <a:spcAft>
                <a:spcPts val="600"/>
              </a:spcAft>
            </a:pPr>
            <a:r>
              <a:rPr lang="en-US" dirty="0" err="1">
                <a:solidFill>
                  <a:srgbClr val="154891"/>
                </a:solidFill>
                <a:latin typeface="Code Pro"/>
                <a:sym typeface="Code Pro"/>
              </a:rPr>
              <a:t>Alteração</a:t>
            </a:r>
            <a:r>
              <a:rPr lang="en-US" dirty="0">
                <a:solidFill>
                  <a:srgbClr val="154891"/>
                </a:solidFill>
                <a:latin typeface="Code Pro"/>
                <a:sym typeface="Code Pro"/>
              </a:rPr>
              <a:t> de </a:t>
            </a:r>
            <a:r>
              <a:rPr lang="en-US" dirty="0" err="1">
                <a:solidFill>
                  <a:srgbClr val="154891"/>
                </a:solidFill>
                <a:latin typeface="Code Pro"/>
                <a:sym typeface="Code Pro"/>
              </a:rPr>
              <a:t>Prestadores</a:t>
            </a:r>
            <a:r>
              <a:rPr lang="en-US" dirty="0">
                <a:solidFill>
                  <a:srgbClr val="154891"/>
                </a:solidFill>
                <a:latin typeface="Code Pro"/>
                <a:sym typeface="Code Pro"/>
              </a:rPr>
              <a:t> de Serviços</a:t>
            </a:r>
          </a:p>
          <a:p>
            <a:pPr lvl="2" algn="just">
              <a:lnSpc>
                <a:spcPct val="150000"/>
              </a:lnSpc>
              <a:spcBef>
                <a:spcPts val="600"/>
              </a:spcBef>
              <a:spcAft>
                <a:spcPts val="600"/>
              </a:spcAft>
            </a:pPr>
            <a:r>
              <a:rPr lang="en-US" dirty="0" err="1">
                <a:solidFill>
                  <a:srgbClr val="154891"/>
                </a:solidFill>
                <a:latin typeface="Code Pro"/>
                <a:sym typeface="Code Pro"/>
              </a:rPr>
              <a:t>Reclassificação</a:t>
            </a:r>
            <a:r>
              <a:rPr lang="en-US" dirty="0">
                <a:solidFill>
                  <a:srgbClr val="154891"/>
                </a:solidFill>
                <a:latin typeface="Code Pro"/>
                <a:sym typeface="Code Pro"/>
              </a:rPr>
              <a:t> de </a:t>
            </a:r>
            <a:r>
              <a:rPr lang="en-US" dirty="0" err="1">
                <a:solidFill>
                  <a:srgbClr val="154891"/>
                </a:solidFill>
                <a:latin typeface="Code Pro"/>
                <a:sym typeface="Code Pro"/>
              </a:rPr>
              <a:t>direitos</a:t>
            </a:r>
            <a:r>
              <a:rPr lang="en-US" dirty="0">
                <a:solidFill>
                  <a:srgbClr val="154891"/>
                </a:solidFill>
                <a:latin typeface="Code Pro"/>
                <a:sym typeface="Code Pro"/>
              </a:rPr>
              <a:t>, </a:t>
            </a:r>
            <a:r>
              <a:rPr lang="en-US" dirty="0" err="1">
                <a:solidFill>
                  <a:srgbClr val="154891"/>
                </a:solidFill>
                <a:latin typeface="Code Pro"/>
                <a:sym typeface="Code Pro"/>
              </a:rPr>
              <a:t>ou</a:t>
            </a:r>
            <a:r>
              <a:rPr lang="en-US" dirty="0">
                <a:solidFill>
                  <a:srgbClr val="154891"/>
                </a:solidFill>
                <a:latin typeface="Code Pro"/>
                <a:sym typeface="Code Pro"/>
              </a:rPr>
              <a:t> </a:t>
            </a:r>
            <a:r>
              <a:rPr lang="en-US" dirty="0" err="1">
                <a:solidFill>
                  <a:srgbClr val="154891"/>
                </a:solidFill>
                <a:latin typeface="Code Pro"/>
                <a:sym typeface="Code Pro"/>
              </a:rPr>
              <a:t>alteração</a:t>
            </a:r>
            <a:r>
              <a:rPr lang="en-US" dirty="0">
                <a:solidFill>
                  <a:srgbClr val="154891"/>
                </a:solidFill>
                <a:latin typeface="Code Pro"/>
                <a:sym typeface="Code Pro"/>
              </a:rPr>
              <a:t> </a:t>
            </a:r>
            <a:r>
              <a:rPr lang="en-US" dirty="0" err="1">
                <a:solidFill>
                  <a:srgbClr val="154891"/>
                </a:solidFill>
                <a:latin typeface="Code Pro"/>
                <a:sym typeface="Code Pro"/>
              </a:rPr>
              <a:t>características</a:t>
            </a:r>
            <a:r>
              <a:rPr lang="en-US" dirty="0">
                <a:solidFill>
                  <a:srgbClr val="154891"/>
                </a:solidFill>
                <a:latin typeface="Code Pro"/>
                <a:sym typeface="Code Pro"/>
              </a:rPr>
              <a:t> de </a:t>
            </a:r>
            <a:r>
              <a:rPr lang="en-US" dirty="0" err="1">
                <a:solidFill>
                  <a:srgbClr val="154891"/>
                </a:solidFill>
                <a:latin typeface="Code Pro"/>
                <a:sym typeface="Code Pro"/>
              </a:rPr>
              <a:t>emissores</a:t>
            </a:r>
            <a:endParaRPr lang="en-US" dirty="0">
              <a:solidFill>
                <a:srgbClr val="154891"/>
              </a:solidFill>
              <a:latin typeface="Code Pro"/>
              <a:sym typeface="Code Pro"/>
            </a:endParaRPr>
          </a:p>
          <a:p>
            <a:pPr lvl="2" algn="just">
              <a:lnSpc>
                <a:spcPct val="150000"/>
              </a:lnSpc>
              <a:spcBef>
                <a:spcPts val="600"/>
              </a:spcBef>
              <a:spcAft>
                <a:spcPts val="600"/>
              </a:spcAft>
            </a:pPr>
            <a:r>
              <a:rPr lang="en-US" dirty="0" err="1">
                <a:solidFill>
                  <a:srgbClr val="154891"/>
                </a:solidFill>
                <a:latin typeface="Code Pro"/>
                <a:sym typeface="Code Pro"/>
              </a:rPr>
              <a:t>Eventos</a:t>
            </a:r>
            <a:r>
              <a:rPr lang="en-US" dirty="0">
                <a:solidFill>
                  <a:srgbClr val="154891"/>
                </a:solidFill>
                <a:latin typeface="Code Pro"/>
                <a:sym typeface="Code Pro"/>
              </a:rPr>
              <a:t> de Risco (</a:t>
            </a:r>
            <a:r>
              <a:rPr lang="en-US" dirty="0" err="1">
                <a:solidFill>
                  <a:srgbClr val="154891"/>
                </a:solidFill>
                <a:latin typeface="Code Pro"/>
                <a:sym typeface="Code Pro"/>
              </a:rPr>
              <a:t>Liquidez</a:t>
            </a:r>
            <a:r>
              <a:rPr lang="en-US" dirty="0">
                <a:solidFill>
                  <a:srgbClr val="154891"/>
                </a:solidFill>
                <a:latin typeface="Code Pro"/>
                <a:sym typeface="Code Pro"/>
              </a:rPr>
              <a:t>)</a:t>
            </a:r>
          </a:p>
          <a:p>
            <a:pPr lvl="2" algn="just">
              <a:lnSpc>
                <a:spcPct val="150000"/>
              </a:lnSpc>
              <a:spcBef>
                <a:spcPts val="600"/>
              </a:spcBef>
              <a:spcAft>
                <a:spcPts val="600"/>
              </a:spcAft>
            </a:pPr>
            <a:r>
              <a:rPr lang="en-US" dirty="0" err="1">
                <a:solidFill>
                  <a:srgbClr val="154891"/>
                </a:solidFill>
                <a:latin typeface="Code Pro"/>
                <a:sym typeface="Code Pro"/>
              </a:rPr>
              <a:t>Alteração</a:t>
            </a:r>
            <a:r>
              <a:rPr lang="en-US" dirty="0">
                <a:solidFill>
                  <a:srgbClr val="154891"/>
                </a:solidFill>
                <a:latin typeface="Code Pro"/>
                <a:sym typeface="Code Pro"/>
              </a:rPr>
              <a:t> da </a:t>
            </a:r>
            <a:r>
              <a:rPr lang="en-US" dirty="0" err="1">
                <a:solidFill>
                  <a:srgbClr val="154891"/>
                </a:solidFill>
                <a:latin typeface="Code Pro"/>
                <a:sym typeface="Code Pro"/>
              </a:rPr>
              <a:t>Classificação</a:t>
            </a:r>
            <a:r>
              <a:rPr lang="en-US" dirty="0">
                <a:solidFill>
                  <a:srgbClr val="154891"/>
                </a:solidFill>
                <a:latin typeface="Code Pro"/>
                <a:sym typeface="Code Pro"/>
              </a:rPr>
              <a:t> de </a:t>
            </a:r>
            <a:r>
              <a:rPr lang="en-US" dirty="0" err="1">
                <a:solidFill>
                  <a:srgbClr val="154891"/>
                </a:solidFill>
                <a:latin typeface="Code Pro"/>
                <a:sym typeface="Code Pro"/>
              </a:rPr>
              <a:t>Investidor</a:t>
            </a:r>
            <a:endParaRPr lang="pt-BR" dirty="0">
              <a:latin typeface="Code Pro" panose="020B0604020202020204" charset="0"/>
            </a:endParaRPr>
          </a:p>
        </p:txBody>
      </p:sp>
      <p:grpSp>
        <p:nvGrpSpPr>
          <p:cNvPr id="4" name="Group 16">
            <a:extLst>
              <a:ext uri="{FF2B5EF4-FFF2-40B4-BE49-F238E27FC236}">
                <a16:creationId xmlns:a16="http://schemas.microsoft.com/office/drawing/2014/main" id="{0D2F4583-9CB8-3B90-990C-FF2CE9006785}"/>
              </a:ext>
            </a:extLst>
          </p:cNvPr>
          <p:cNvGrpSpPr/>
          <p:nvPr/>
        </p:nvGrpSpPr>
        <p:grpSpPr>
          <a:xfrm>
            <a:off x="16002000" y="8115300"/>
            <a:ext cx="1849459" cy="1849459"/>
            <a:chOff x="0" y="0"/>
            <a:chExt cx="2465945" cy="2465945"/>
          </a:xfrm>
        </p:grpSpPr>
        <p:grpSp>
          <p:nvGrpSpPr>
            <p:cNvPr id="5" name="Group 17">
              <a:extLst>
                <a:ext uri="{FF2B5EF4-FFF2-40B4-BE49-F238E27FC236}">
                  <a16:creationId xmlns:a16="http://schemas.microsoft.com/office/drawing/2014/main" id="{681A89F9-C5AC-9675-3CD8-43D9439C61CC}"/>
                </a:ext>
              </a:extLst>
            </p:cNvPr>
            <p:cNvGrpSpPr/>
            <p:nvPr/>
          </p:nvGrpSpPr>
          <p:grpSpPr>
            <a:xfrm>
              <a:off x="0" y="0"/>
              <a:ext cx="2465945" cy="2465945"/>
              <a:chOff x="0" y="0"/>
              <a:chExt cx="812800" cy="812800"/>
            </a:xfrm>
          </p:grpSpPr>
          <p:sp>
            <p:nvSpPr>
              <p:cNvPr id="11" name="Freeform 18">
                <a:extLst>
                  <a:ext uri="{FF2B5EF4-FFF2-40B4-BE49-F238E27FC236}">
                    <a16:creationId xmlns:a16="http://schemas.microsoft.com/office/drawing/2014/main" id="{877BE42D-3513-1D55-FA82-C42DF4BF94D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3114C">
                      <a:alpha val="46000"/>
                    </a:srgbClr>
                  </a:gs>
                  <a:gs pos="100000">
                    <a:srgbClr val="364482">
                      <a:alpha val="46000"/>
                    </a:srgbClr>
                  </a:gs>
                </a:gsLst>
                <a:lin ang="2700000"/>
              </a:gradFill>
            </p:spPr>
            <p:txBody>
              <a:bodyPr/>
              <a:lstStyle/>
              <a:p>
                <a:endParaRPr lang="pt-BR"/>
              </a:p>
            </p:txBody>
          </p:sp>
          <p:sp>
            <p:nvSpPr>
              <p:cNvPr id="12" name="TextBox 19">
                <a:extLst>
                  <a:ext uri="{FF2B5EF4-FFF2-40B4-BE49-F238E27FC236}">
                    <a16:creationId xmlns:a16="http://schemas.microsoft.com/office/drawing/2014/main" id="{B2F173B0-1A76-9238-C085-7C345350F82B}"/>
                  </a:ext>
                </a:extLst>
              </p:cNvPr>
              <p:cNvSpPr txBox="1"/>
              <p:nvPr/>
            </p:nvSpPr>
            <p:spPr>
              <a:xfrm>
                <a:off x="76200" y="57150"/>
                <a:ext cx="660400" cy="679450"/>
              </a:xfrm>
              <a:prstGeom prst="rect">
                <a:avLst/>
              </a:prstGeom>
            </p:spPr>
            <p:txBody>
              <a:bodyPr lIns="19648" tIns="19648" rIns="19648" bIns="19648" rtlCol="0" anchor="ctr"/>
              <a:lstStyle/>
              <a:p>
                <a:pPr algn="ctr">
                  <a:lnSpc>
                    <a:spcPts val="525"/>
                  </a:lnSpc>
                </a:pPr>
                <a:endParaRPr/>
              </a:p>
            </p:txBody>
          </p:sp>
        </p:grpSp>
        <p:sp>
          <p:nvSpPr>
            <p:cNvPr id="6" name="TextBox 20">
              <a:extLst>
                <a:ext uri="{FF2B5EF4-FFF2-40B4-BE49-F238E27FC236}">
                  <a16:creationId xmlns:a16="http://schemas.microsoft.com/office/drawing/2014/main" id="{96CEE5DC-D5AF-4178-0A80-C7A66D1B9A67}"/>
                </a:ext>
              </a:extLst>
            </p:cNvPr>
            <p:cNvSpPr txBox="1"/>
            <p:nvPr/>
          </p:nvSpPr>
          <p:spPr>
            <a:xfrm>
              <a:off x="571739" y="1796975"/>
              <a:ext cx="1358517" cy="121313"/>
            </a:xfrm>
            <a:prstGeom prst="rect">
              <a:avLst/>
            </a:prstGeom>
          </p:spPr>
          <p:txBody>
            <a:bodyPr lIns="0" tIns="0" rIns="0" bIns="0" rtlCol="0" anchor="t">
              <a:spAutoFit/>
            </a:bodyPr>
            <a:lstStyle/>
            <a:p>
              <a:pPr algn="ctr">
                <a:lnSpc>
                  <a:spcPts val="781"/>
                </a:lnSpc>
              </a:pPr>
              <a:r>
                <a:rPr lang="en-US" sz="558">
                  <a:solidFill>
                    <a:srgbClr val="FFFFFF"/>
                  </a:solidFill>
                  <a:latin typeface="Arial"/>
                  <a:ea typeface="Arial"/>
                  <a:cs typeface="Arial"/>
                  <a:sym typeface="Arial"/>
                </a:rPr>
                <a:t>ARMAÇÃO DOS BÚZIOS - RJ</a:t>
              </a:r>
            </a:p>
          </p:txBody>
        </p:sp>
        <p:sp>
          <p:nvSpPr>
            <p:cNvPr id="7" name="Freeform 21">
              <a:extLst>
                <a:ext uri="{FF2B5EF4-FFF2-40B4-BE49-F238E27FC236}">
                  <a16:creationId xmlns:a16="http://schemas.microsoft.com/office/drawing/2014/main" id="{10EC880F-82BF-4006-6D50-5B06086D2618}"/>
                </a:ext>
              </a:extLst>
            </p:cNvPr>
            <p:cNvSpPr/>
            <p:nvPr/>
          </p:nvSpPr>
          <p:spPr>
            <a:xfrm>
              <a:off x="520365" y="1281451"/>
              <a:ext cx="1461264" cy="278433"/>
            </a:xfrm>
            <a:custGeom>
              <a:avLst/>
              <a:gdLst/>
              <a:ahLst/>
              <a:cxnLst/>
              <a:rect l="l" t="t" r="r" b="b"/>
              <a:pathLst>
                <a:path w="1461264" h="278433">
                  <a:moveTo>
                    <a:pt x="0" y="0"/>
                  </a:moveTo>
                  <a:lnTo>
                    <a:pt x="1461264" y="0"/>
                  </a:lnTo>
                  <a:lnTo>
                    <a:pt x="1461264" y="278434"/>
                  </a:lnTo>
                  <a:lnTo>
                    <a:pt x="0" y="278434"/>
                  </a:lnTo>
                  <a:lnTo>
                    <a:pt x="0" y="0"/>
                  </a:lnTo>
                  <a:close/>
                </a:path>
              </a:pathLst>
            </a:custGeom>
            <a:blipFill>
              <a:blip r:embed="rId2"/>
              <a:stretch>
                <a:fillRect l="-71630" t="-280043" r="-81277" b="-208395"/>
              </a:stretch>
            </a:blipFill>
          </p:spPr>
          <p:txBody>
            <a:bodyPr/>
            <a:lstStyle/>
            <a:p>
              <a:endParaRPr lang="pt-BR"/>
            </a:p>
          </p:txBody>
        </p:sp>
        <p:sp>
          <p:nvSpPr>
            <p:cNvPr id="8" name="Freeform 22">
              <a:extLst>
                <a:ext uri="{FF2B5EF4-FFF2-40B4-BE49-F238E27FC236}">
                  <a16:creationId xmlns:a16="http://schemas.microsoft.com/office/drawing/2014/main" id="{5A4B1AE6-43EA-2B63-3FDE-19688DF455C7}"/>
                </a:ext>
              </a:extLst>
            </p:cNvPr>
            <p:cNvSpPr/>
            <p:nvPr/>
          </p:nvSpPr>
          <p:spPr>
            <a:xfrm>
              <a:off x="520365" y="1545511"/>
              <a:ext cx="1461264" cy="240623"/>
            </a:xfrm>
            <a:custGeom>
              <a:avLst/>
              <a:gdLst/>
              <a:ahLst/>
              <a:cxnLst/>
              <a:rect l="l" t="t" r="r" b="b"/>
              <a:pathLst>
                <a:path w="1461264" h="240623">
                  <a:moveTo>
                    <a:pt x="0" y="0"/>
                  </a:moveTo>
                  <a:lnTo>
                    <a:pt x="1461264" y="0"/>
                  </a:lnTo>
                  <a:lnTo>
                    <a:pt x="1461264" y="240624"/>
                  </a:lnTo>
                  <a:lnTo>
                    <a:pt x="0" y="240624"/>
                  </a:lnTo>
                  <a:lnTo>
                    <a:pt x="0" y="0"/>
                  </a:lnTo>
                  <a:close/>
                </a:path>
              </a:pathLst>
            </a:custGeom>
            <a:blipFill>
              <a:blip r:embed="rId2"/>
              <a:stretch>
                <a:fillRect l="-71630" t="-433787" r="-81277" b="-147114"/>
              </a:stretch>
            </a:blipFill>
          </p:spPr>
          <p:txBody>
            <a:bodyPr/>
            <a:lstStyle/>
            <a:p>
              <a:endParaRPr lang="pt-BR"/>
            </a:p>
          </p:txBody>
        </p:sp>
        <p:sp>
          <p:nvSpPr>
            <p:cNvPr id="9" name="Freeform 23">
              <a:extLst>
                <a:ext uri="{FF2B5EF4-FFF2-40B4-BE49-F238E27FC236}">
                  <a16:creationId xmlns:a16="http://schemas.microsoft.com/office/drawing/2014/main" id="{307CDD21-602F-4525-4DF5-24675B2419FF}"/>
                </a:ext>
              </a:extLst>
            </p:cNvPr>
            <p:cNvSpPr/>
            <p:nvPr/>
          </p:nvSpPr>
          <p:spPr>
            <a:xfrm>
              <a:off x="334532" y="335204"/>
              <a:ext cx="2052345" cy="1043794"/>
            </a:xfrm>
            <a:custGeom>
              <a:avLst/>
              <a:gdLst/>
              <a:ahLst/>
              <a:cxnLst/>
              <a:rect l="l" t="t" r="r" b="b"/>
              <a:pathLst>
                <a:path w="2052345" h="1043794">
                  <a:moveTo>
                    <a:pt x="0" y="0"/>
                  </a:moveTo>
                  <a:lnTo>
                    <a:pt x="2052345" y="0"/>
                  </a:lnTo>
                  <a:lnTo>
                    <a:pt x="2052345" y="1043794"/>
                  </a:lnTo>
                  <a:lnTo>
                    <a:pt x="0" y="1043794"/>
                  </a:lnTo>
                  <a:lnTo>
                    <a:pt x="0" y="0"/>
                  </a:lnTo>
                  <a:close/>
                </a:path>
              </a:pathLst>
            </a:custGeom>
            <a:blipFill>
              <a:blip r:embed="rId3"/>
              <a:stretch>
                <a:fillRect b="-5193"/>
              </a:stretch>
            </a:blipFill>
          </p:spPr>
          <p:txBody>
            <a:bodyPr/>
            <a:lstStyle/>
            <a:p>
              <a:endParaRPr lang="pt-BR"/>
            </a:p>
          </p:txBody>
        </p:sp>
        <p:sp>
          <p:nvSpPr>
            <p:cNvPr id="10" name="TextBox 24">
              <a:extLst>
                <a:ext uri="{FF2B5EF4-FFF2-40B4-BE49-F238E27FC236}">
                  <a16:creationId xmlns:a16="http://schemas.microsoft.com/office/drawing/2014/main" id="{95DA17CF-C7BB-70F0-2F8E-98A21DE12352}"/>
                </a:ext>
              </a:extLst>
            </p:cNvPr>
            <p:cNvSpPr txBox="1"/>
            <p:nvPr/>
          </p:nvSpPr>
          <p:spPr>
            <a:xfrm>
              <a:off x="583260" y="927863"/>
              <a:ext cx="584011" cy="293878"/>
            </a:xfrm>
            <a:prstGeom prst="rect">
              <a:avLst/>
            </a:prstGeom>
          </p:spPr>
          <p:txBody>
            <a:bodyPr lIns="0" tIns="0" rIns="0" bIns="0" rtlCol="0" anchor="t">
              <a:spAutoFit/>
            </a:bodyPr>
            <a:lstStyle/>
            <a:p>
              <a:pPr algn="l">
                <a:lnSpc>
                  <a:spcPts val="1850"/>
                </a:lnSpc>
              </a:pPr>
              <a:r>
                <a:rPr lang="en-US" sz="1321" spc="23">
                  <a:solidFill>
                    <a:srgbClr val="0EFEC1"/>
                  </a:solidFill>
                  <a:latin typeface="Open Sans Extra Bold"/>
                  <a:ea typeface="Open Sans Extra Bold"/>
                  <a:cs typeface="Open Sans Extra Bold"/>
                  <a:sym typeface="Open Sans Extra Bold"/>
                </a:rPr>
                <a:t>XVIII</a:t>
              </a:r>
            </a:p>
          </p:txBody>
        </p:sp>
      </p:grpSp>
    </p:spTree>
    <p:extLst>
      <p:ext uri="{BB962C8B-B14F-4D97-AF65-F5344CB8AC3E}">
        <p14:creationId xmlns:p14="http://schemas.microsoft.com/office/powerpoint/2010/main" val="2168932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23877C-F543-747C-1710-60073B5B6C9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39A8F2E-6626-BA59-758D-84603FB9E443}"/>
              </a:ext>
            </a:extLst>
          </p:cNvPr>
          <p:cNvSpPr>
            <a:spLocks noGrp="1"/>
          </p:cNvSpPr>
          <p:nvPr>
            <p:ph type="title"/>
          </p:nvPr>
        </p:nvSpPr>
        <p:spPr>
          <a:xfrm>
            <a:off x="516502" y="322241"/>
            <a:ext cx="17334957" cy="1512362"/>
          </a:xfrm>
        </p:spPr>
        <p:txBody>
          <a:bodyPr>
            <a:noAutofit/>
          </a:bodyPr>
          <a:lstStyle/>
          <a:p>
            <a:r>
              <a:rPr lang="en-US" sz="6000" dirty="0" err="1">
                <a:solidFill>
                  <a:srgbClr val="154891"/>
                </a:solidFill>
                <a:latin typeface="Intro"/>
                <a:ea typeface="Intro"/>
                <a:cs typeface="Intro"/>
                <a:sym typeface="Intro"/>
              </a:rPr>
              <a:t>Tratamento</a:t>
            </a:r>
            <a:r>
              <a:rPr lang="en-US" sz="6000" dirty="0">
                <a:solidFill>
                  <a:srgbClr val="154891"/>
                </a:solidFill>
                <a:latin typeface="Intro"/>
                <a:ea typeface="Intro"/>
                <a:cs typeface="Intro"/>
                <a:sym typeface="Intro"/>
              </a:rPr>
              <a:t> </a:t>
            </a:r>
            <a:r>
              <a:rPr lang="en-US" sz="6000" dirty="0" err="1">
                <a:solidFill>
                  <a:srgbClr val="154891"/>
                </a:solidFill>
                <a:latin typeface="Intro"/>
                <a:ea typeface="Intro"/>
                <a:cs typeface="Intro"/>
                <a:sym typeface="Intro"/>
              </a:rPr>
              <a:t>regulatório</a:t>
            </a:r>
            <a:endParaRPr lang="pt-BR" sz="6000" dirty="0"/>
          </a:p>
        </p:txBody>
      </p:sp>
      <p:sp>
        <p:nvSpPr>
          <p:cNvPr id="3" name="Espaço Reservado para Conteúdo 2">
            <a:extLst>
              <a:ext uri="{FF2B5EF4-FFF2-40B4-BE49-F238E27FC236}">
                <a16:creationId xmlns:a16="http://schemas.microsoft.com/office/drawing/2014/main" id="{35A7C776-4402-2549-8160-D88BB8FD1233}"/>
              </a:ext>
            </a:extLst>
          </p:cNvPr>
          <p:cNvSpPr>
            <a:spLocks noGrp="1"/>
          </p:cNvSpPr>
          <p:nvPr>
            <p:ph idx="1"/>
          </p:nvPr>
        </p:nvSpPr>
        <p:spPr>
          <a:xfrm>
            <a:off x="551670" y="2160743"/>
            <a:ext cx="17334958" cy="7302287"/>
          </a:xfrm>
        </p:spPr>
        <p:txBody>
          <a:bodyPr>
            <a:normAutofit/>
          </a:bodyPr>
          <a:lstStyle/>
          <a:p>
            <a:pPr>
              <a:lnSpc>
                <a:spcPct val="150000"/>
              </a:lnSpc>
              <a:spcBef>
                <a:spcPts val="600"/>
              </a:spcBef>
              <a:spcAft>
                <a:spcPts val="600"/>
              </a:spcAft>
            </a:pPr>
            <a:r>
              <a:rPr lang="en-US" dirty="0">
                <a:solidFill>
                  <a:srgbClr val="154891"/>
                </a:solidFill>
                <a:latin typeface="Code Pro"/>
                <a:ea typeface="Code Pro"/>
                <a:cs typeface="Code Pro"/>
                <a:sym typeface="Code Pro"/>
              </a:rPr>
              <a:t>MPS – </a:t>
            </a:r>
            <a:r>
              <a:rPr lang="en-US" dirty="0" err="1">
                <a:solidFill>
                  <a:srgbClr val="154891"/>
                </a:solidFill>
                <a:latin typeface="Code Pro"/>
                <a:ea typeface="Code Pro"/>
                <a:cs typeface="Code Pro"/>
                <a:sym typeface="Code Pro"/>
              </a:rPr>
              <a:t>Portaria</a:t>
            </a:r>
            <a:r>
              <a:rPr lang="en-US" dirty="0">
                <a:solidFill>
                  <a:srgbClr val="154891"/>
                </a:solidFill>
                <a:latin typeface="Code Pro"/>
                <a:ea typeface="Code Pro"/>
                <a:cs typeface="Code Pro"/>
                <a:sym typeface="Code Pro"/>
              </a:rPr>
              <a:t> 1.467, de 02/06/2022 (</a:t>
            </a:r>
            <a:r>
              <a:rPr lang="en-US" dirty="0" err="1">
                <a:solidFill>
                  <a:srgbClr val="154891"/>
                </a:solidFill>
                <a:latin typeface="Code Pro"/>
                <a:ea typeface="Code Pro"/>
                <a:cs typeface="Code Pro"/>
                <a:sym typeface="Code Pro"/>
              </a:rPr>
              <a:t>artigos</a:t>
            </a:r>
            <a:r>
              <a:rPr lang="en-US" dirty="0">
                <a:solidFill>
                  <a:srgbClr val="154891"/>
                </a:solidFill>
                <a:latin typeface="Code Pro"/>
                <a:ea typeface="Code Pro"/>
                <a:cs typeface="Code Pro"/>
                <a:sym typeface="Code Pro"/>
              </a:rPr>
              <a:t> 152 e 153)</a:t>
            </a:r>
          </a:p>
          <a:p>
            <a:pPr lvl="1">
              <a:lnSpc>
                <a:spcPct val="150000"/>
              </a:lnSpc>
              <a:spcBef>
                <a:spcPts val="600"/>
              </a:spcBef>
              <a:spcAft>
                <a:spcPts val="600"/>
              </a:spcAft>
            </a:pPr>
            <a:r>
              <a:rPr lang="en-US" dirty="0" err="1">
                <a:solidFill>
                  <a:srgbClr val="154891"/>
                </a:solidFill>
                <a:latin typeface="Code Pro"/>
                <a:sym typeface="Code Pro"/>
              </a:rPr>
              <a:t>Situações</a:t>
            </a:r>
            <a:r>
              <a:rPr lang="en-US" dirty="0">
                <a:solidFill>
                  <a:srgbClr val="154891"/>
                </a:solidFill>
                <a:latin typeface="Code Pro"/>
                <a:sym typeface="Code Pro"/>
              </a:rPr>
              <a:t> de </a:t>
            </a:r>
            <a:r>
              <a:rPr lang="en-US" b="1" dirty="0" err="1">
                <a:solidFill>
                  <a:srgbClr val="154891"/>
                </a:solidFill>
                <a:latin typeface="Code Pro"/>
                <a:sym typeface="Code Pro"/>
              </a:rPr>
              <a:t>Desenquadramento</a:t>
            </a:r>
            <a:r>
              <a:rPr lang="en-US" b="1" dirty="0">
                <a:solidFill>
                  <a:srgbClr val="154891"/>
                </a:solidFill>
                <a:latin typeface="Code Pro"/>
                <a:sym typeface="Code Pro"/>
              </a:rPr>
              <a:t> </a:t>
            </a:r>
            <a:r>
              <a:rPr lang="en-US" b="1" dirty="0" err="1">
                <a:solidFill>
                  <a:srgbClr val="154891"/>
                </a:solidFill>
                <a:latin typeface="Code Pro"/>
                <a:sym typeface="Code Pro"/>
              </a:rPr>
              <a:t>Passivo</a:t>
            </a:r>
            <a:r>
              <a:rPr lang="en-US" dirty="0">
                <a:solidFill>
                  <a:srgbClr val="154891"/>
                </a:solidFill>
                <a:latin typeface="Code Pro"/>
                <a:sym typeface="Code Pro"/>
              </a:rPr>
              <a:t>:</a:t>
            </a:r>
          </a:p>
          <a:p>
            <a:pPr lvl="2">
              <a:lnSpc>
                <a:spcPct val="150000"/>
              </a:lnSpc>
              <a:spcBef>
                <a:spcPts val="600"/>
              </a:spcBef>
              <a:spcAft>
                <a:spcPts val="600"/>
              </a:spcAft>
            </a:pPr>
            <a:r>
              <a:rPr lang="en-US" dirty="0" err="1">
                <a:solidFill>
                  <a:srgbClr val="154891"/>
                </a:solidFill>
                <a:latin typeface="Code Pro"/>
                <a:sym typeface="Code Pro"/>
              </a:rPr>
              <a:t>Poderão</a:t>
            </a:r>
            <a:r>
              <a:rPr lang="en-US" dirty="0">
                <a:solidFill>
                  <a:srgbClr val="154891"/>
                </a:solidFill>
                <a:latin typeface="Code Pro"/>
                <a:sym typeface="Code Pro"/>
              </a:rPr>
              <a:t> ser </a:t>
            </a:r>
            <a:r>
              <a:rPr lang="en-US" dirty="0" err="1">
                <a:solidFill>
                  <a:srgbClr val="154891"/>
                </a:solidFill>
                <a:latin typeface="Code Pro"/>
                <a:sym typeface="Code Pro"/>
              </a:rPr>
              <a:t>mantidas</a:t>
            </a:r>
            <a:r>
              <a:rPr lang="en-US" dirty="0">
                <a:solidFill>
                  <a:srgbClr val="154891"/>
                </a:solidFill>
                <a:latin typeface="Code Pro"/>
                <a:sym typeface="Code Pro"/>
              </a:rPr>
              <a:t> </a:t>
            </a:r>
            <a:r>
              <a:rPr lang="en-US" dirty="0" err="1">
                <a:solidFill>
                  <a:srgbClr val="154891"/>
                </a:solidFill>
                <a:latin typeface="Code Pro"/>
                <a:sym typeface="Code Pro"/>
              </a:rPr>
              <a:t>em</a:t>
            </a:r>
            <a:r>
              <a:rPr lang="en-US" dirty="0">
                <a:solidFill>
                  <a:srgbClr val="154891"/>
                </a:solidFill>
                <a:latin typeface="Code Pro"/>
                <a:sym typeface="Code Pro"/>
              </a:rPr>
              <a:t> </a:t>
            </a:r>
            <a:r>
              <a:rPr lang="en-US" dirty="0" err="1">
                <a:solidFill>
                  <a:srgbClr val="154891"/>
                </a:solidFill>
                <a:latin typeface="Code Pro"/>
                <a:sym typeface="Code Pro"/>
              </a:rPr>
              <a:t>carteira</a:t>
            </a:r>
            <a:r>
              <a:rPr lang="en-US" dirty="0">
                <a:solidFill>
                  <a:srgbClr val="154891"/>
                </a:solidFill>
                <a:latin typeface="Code Pro"/>
                <a:sym typeface="Code Pro"/>
              </a:rPr>
              <a:t>, </a:t>
            </a:r>
            <a:r>
              <a:rPr lang="en-US" dirty="0" err="1">
                <a:solidFill>
                  <a:srgbClr val="154891"/>
                </a:solidFill>
                <a:latin typeface="Code Pro"/>
                <a:sym typeface="Code Pro"/>
              </a:rPr>
              <a:t>desde</a:t>
            </a:r>
            <a:r>
              <a:rPr lang="en-US" dirty="0">
                <a:solidFill>
                  <a:srgbClr val="154891"/>
                </a:solidFill>
                <a:latin typeface="Code Pro"/>
                <a:sym typeface="Code Pro"/>
              </a:rPr>
              <a:t> que </a:t>
            </a:r>
            <a:r>
              <a:rPr lang="en-US" dirty="0" err="1">
                <a:solidFill>
                  <a:srgbClr val="154891"/>
                </a:solidFill>
                <a:latin typeface="Code Pro"/>
                <a:sym typeface="Code Pro"/>
              </a:rPr>
              <a:t>não</a:t>
            </a:r>
            <a:r>
              <a:rPr lang="en-US" dirty="0">
                <a:solidFill>
                  <a:srgbClr val="154891"/>
                </a:solidFill>
                <a:latin typeface="Code Pro"/>
                <a:sym typeface="Code Pro"/>
              </a:rPr>
              <a:t> </a:t>
            </a:r>
            <a:r>
              <a:rPr lang="en-US" dirty="0" err="1">
                <a:solidFill>
                  <a:srgbClr val="154891"/>
                </a:solidFill>
                <a:latin typeface="Code Pro"/>
                <a:sym typeface="Code Pro"/>
              </a:rPr>
              <a:t>seja</a:t>
            </a:r>
            <a:r>
              <a:rPr lang="en-US" dirty="0">
                <a:solidFill>
                  <a:srgbClr val="154891"/>
                </a:solidFill>
                <a:latin typeface="Code Pro"/>
                <a:sym typeface="Code Pro"/>
              </a:rPr>
              <a:t> </a:t>
            </a:r>
            <a:r>
              <a:rPr lang="en-US" dirty="0" err="1">
                <a:solidFill>
                  <a:srgbClr val="154891"/>
                </a:solidFill>
                <a:latin typeface="Code Pro"/>
                <a:sym typeface="Code Pro"/>
              </a:rPr>
              <a:t>economicamente</a:t>
            </a:r>
            <a:r>
              <a:rPr lang="en-US" dirty="0">
                <a:solidFill>
                  <a:srgbClr val="154891"/>
                </a:solidFill>
                <a:latin typeface="Code Pro"/>
                <a:sym typeface="Code Pro"/>
              </a:rPr>
              <a:t> </a:t>
            </a:r>
            <a:r>
              <a:rPr lang="en-US" dirty="0" err="1">
                <a:solidFill>
                  <a:srgbClr val="154891"/>
                </a:solidFill>
                <a:latin typeface="Code Pro"/>
                <a:sym typeface="Code Pro"/>
              </a:rPr>
              <a:t>viável</a:t>
            </a:r>
            <a:r>
              <a:rPr lang="en-US" dirty="0">
                <a:solidFill>
                  <a:srgbClr val="154891"/>
                </a:solidFill>
                <a:latin typeface="Code Pro"/>
                <a:sym typeface="Code Pro"/>
              </a:rPr>
              <a:t> </a:t>
            </a:r>
            <a:r>
              <a:rPr lang="en-US" dirty="0" err="1">
                <a:solidFill>
                  <a:srgbClr val="154891"/>
                </a:solidFill>
                <a:latin typeface="Code Pro"/>
                <a:sym typeface="Code Pro"/>
              </a:rPr>
              <a:t>sua</a:t>
            </a:r>
            <a:r>
              <a:rPr lang="en-US" dirty="0">
                <a:solidFill>
                  <a:srgbClr val="154891"/>
                </a:solidFill>
                <a:latin typeface="Code Pro"/>
                <a:sym typeface="Code Pro"/>
              </a:rPr>
              <a:t> </a:t>
            </a:r>
            <a:r>
              <a:rPr lang="en-US" dirty="0" err="1">
                <a:solidFill>
                  <a:srgbClr val="154891"/>
                </a:solidFill>
                <a:latin typeface="Code Pro"/>
                <a:sym typeface="Code Pro"/>
              </a:rPr>
              <a:t>negociação</a:t>
            </a:r>
            <a:r>
              <a:rPr lang="en-US" dirty="0">
                <a:solidFill>
                  <a:srgbClr val="154891"/>
                </a:solidFill>
                <a:latin typeface="Code Pro"/>
                <a:sym typeface="Code Pro"/>
              </a:rPr>
              <a:t> </a:t>
            </a:r>
            <a:r>
              <a:rPr lang="en-US" dirty="0" err="1">
                <a:solidFill>
                  <a:srgbClr val="154891"/>
                </a:solidFill>
                <a:latin typeface="Code Pro"/>
                <a:sym typeface="Code Pro"/>
              </a:rPr>
              <a:t>em</a:t>
            </a:r>
            <a:r>
              <a:rPr lang="en-US" dirty="0">
                <a:solidFill>
                  <a:srgbClr val="154891"/>
                </a:solidFill>
                <a:latin typeface="Code Pro"/>
                <a:sym typeface="Code Pro"/>
              </a:rPr>
              <a:t> mercado </a:t>
            </a:r>
            <a:r>
              <a:rPr lang="en-US" dirty="0" err="1">
                <a:solidFill>
                  <a:srgbClr val="154891"/>
                </a:solidFill>
                <a:latin typeface="Code Pro"/>
                <a:sym typeface="Code Pro"/>
              </a:rPr>
              <a:t>secundário</a:t>
            </a:r>
            <a:r>
              <a:rPr lang="en-US" dirty="0">
                <a:solidFill>
                  <a:srgbClr val="154891"/>
                </a:solidFill>
                <a:latin typeface="Code Pro"/>
                <a:sym typeface="Code Pro"/>
              </a:rPr>
              <a:t> (</a:t>
            </a:r>
            <a:r>
              <a:rPr lang="en-US" dirty="0" err="1">
                <a:solidFill>
                  <a:srgbClr val="154891"/>
                </a:solidFill>
                <a:latin typeface="Code Pro"/>
                <a:sym typeface="Code Pro"/>
              </a:rPr>
              <a:t>definição</a:t>
            </a:r>
            <a:r>
              <a:rPr lang="en-US" dirty="0">
                <a:solidFill>
                  <a:srgbClr val="154891"/>
                </a:solidFill>
                <a:latin typeface="Code Pro"/>
                <a:sym typeface="Code Pro"/>
              </a:rPr>
              <a:t> de </a:t>
            </a:r>
            <a:r>
              <a:rPr lang="en-US" dirty="0" err="1">
                <a:solidFill>
                  <a:srgbClr val="154891"/>
                </a:solidFill>
                <a:latin typeface="Code Pro"/>
                <a:sym typeface="Code Pro"/>
              </a:rPr>
              <a:t>responsabilidades</a:t>
            </a:r>
            <a:r>
              <a:rPr lang="en-US" dirty="0">
                <a:solidFill>
                  <a:srgbClr val="154891"/>
                </a:solidFill>
                <a:latin typeface="Code Pro"/>
                <a:sym typeface="Code Pro"/>
              </a:rPr>
              <a:t> e </a:t>
            </a:r>
            <a:r>
              <a:rPr lang="en-US" dirty="0" err="1">
                <a:solidFill>
                  <a:srgbClr val="154891"/>
                </a:solidFill>
                <a:latin typeface="Code Pro"/>
                <a:sym typeface="Code Pro"/>
              </a:rPr>
              <a:t>registro</a:t>
            </a:r>
            <a:r>
              <a:rPr lang="en-US" dirty="0">
                <a:solidFill>
                  <a:srgbClr val="154891"/>
                </a:solidFill>
                <a:latin typeface="Code Pro"/>
                <a:sym typeface="Code Pro"/>
              </a:rPr>
              <a:t> </a:t>
            </a:r>
            <a:r>
              <a:rPr lang="en-US" dirty="0" err="1">
                <a:solidFill>
                  <a:srgbClr val="154891"/>
                </a:solidFill>
                <a:latin typeface="Code Pro"/>
                <a:sym typeface="Code Pro"/>
              </a:rPr>
              <a:t>contábil</a:t>
            </a:r>
            <a:r>
              <a:rPr lang="en-US" dirty="0">
                <a:solidFill>
                  <a:srgbClr val="154891"/>
                </a:solidFill>
                <a:latin typeface="Code Pro"/>
                <a:sym typeface="Code Pro"/>
              </a:rPr>
              <a:t> de </a:t>
            </a:r>
            <a:r>
              <a:rPr lang="en-US" dirty="0" err="1">
                <a:solidFill>
                  <a:srgbClr val="154891"/>
                </a:solidFill>
                <a:latin typeface="Code Pro"/>
                <a:sym typeface="Code Pro"/>
              </a:rPr>
              <a:t>prováveis</a:t>
            </a:r>
            <a:r>
              <a:rPr lang="en-US" dirty="0">
                <a:solidFill>
                  <a:srgbClr val="154891"/>
                </a:solidFill>
                <a:latin typeface="Code Pro"/>
                <a:sym typeface="Code Pro"/>
              </a:rPr>
              <a:t> </a:t>
            </a:r>
            <a:r>
              <a:rPr lang="en-US" dirty="0" err="1">
                <a:solidFill>
                  <a:srgbClr val="154891"/>
                </a:solidFill>
                <a:latin typeface="Code Pro"/>
                <a:sym typeface="Code Pro"/>
              </a:rPr>
              <a:t>perdas</a:t>
            </a:r>
            <a:r>
              <a:rPr lang="en-US" dirty="0">
                <a:solidFill>
                  <a:srgbClr val="154891"/>
                </a:solidFill>
                <a:latin typeface="Code Pro"/>
                <a:sym typeface="Code Pro"/>
              </a:rPr>
              <a:t>)</a:t>
            </a:r>
          </a:p>
          <a:p>
            <a:pPr lvl="2">
              <a:lnSpc>
                <a:spcPct val="150000"/>
              </a:lnSpc>
              <a:spcBef>
                <a:spcPts val="600"/>
              </a:spcBef>
              <a:spcAft>
                <a:spcPts val="600"/>
              </a:spcAft>
            </a:pPr>
            <a:r>
              <a:rPr lang="en-US" dirty="0" err="1">
                <a:solidFill>
                  <a:srgbClr val="154891"/>
                </a:solidFill>
                <a:latin typeface="Code Pro"/>
                <a:sym typeface="Code Pro"/>
              </a:rPr>
              <a:t>Vedadas</a:t>
            </a:r>
            <a:r>
              <a:rPr lang="en-US" dirty="0">
                <a:solidFill>
                  <a:srgbClr val="154891"/>
                </a:solidFill>
                <a:latin typeface="Code Pro"/>
                <a:sym typeface="Code Pro"/>
              </a:rPr>
              <a:t> </a:t>
            </a:r>
            <a:r>
              <a:rPr lang="en-US" dirty="0" err="1">
                <a:solidFill>
                  <a:srgbClr val="154891"/>
                </a:solidFill>
                <a:latin typeface="Code Pro"/>
                <a:sym typeface="Code Pro"/>
              </a:rPr>
              <a:t>novas</a:t>
            </a:r>
            <a:r>
              <a:rPr lang="en-US" dirty="0">
                <a:solidFill>
                  <a:srgbClr val="154891"/>
                </a:solidFill>
                <a:latin typeface="Code Pro"/>
                <a:sym typeface="Code Pro"/>
              </a:rPr>
              <a:t> </a:t>
            </a:r>
            <a:r>
              <a:rPr lang="en-US" dirty="0" err="1">
                <a:solidFill>
                  <a:srgbClr val="154891"/>
                </a:solidFill>
                <a:latin typeface="Code Pro"/>
                <a:sym typeface="Code Pro"/>
              </a:rPr>
              <a:t>aplicações</a:t>
            </a:r>
            <a:r>
              <a:rPr lang="en-US" dirty="0">
                <a:solidFill>
                  <a:srgbClr val="154891"/>
                </a:solidFill>
                <a:latin typeface="Code Pro"/>
                <a:sym typeface="Code Pro"/>
              </a:rPr>
              <a:t> que </a:t>
            </a:r>
            <a:r>
              <a:rPr lang="en-US" dirty="0" err="1">
                <a:solidFill>
                  <a:srgbClr val="154891"/>
                </a:solidFill>
                <a:latin typeface="Code Pro"/>
                <a:sym typeface="Code Pro"/>
              </a:rPr>
              <a:t>onerem</a:t>
            </a:r>
            <a:r>
              <a:rPr lang="en-US" dirty="0">
                <a:solidFill>
                  <a:srgbClr val="154891"/>
                </a:solidFill>
                <a:latin typeface="Code Pro"/>
                <a:sym typeface="Code Pro"/>
              </a:rPr>
              <a:t> </a:t>
            </a:r>
            <a:r>
              <a:rPr lang="en-US" dirty="0" err="1">
                <a:solidFill>
                  <a:srgbClr val="154891"/>
                </a:solidFill>
                <a:latin typeface="Code Pro"/>
                <a:sym typeface="Code Pro"/>
              </a:rPr>
              <a:t>os</a:t>
            </a:r>
            <a:r>
              <a:rPr lang="en-US" dirty="0">
                <a:solidFill>
                  <a:srgbClr val="154891"/>
                </a:solidFill>
                <a:latin typeface="Code Pro"/>
                <a:sym typeface="Code Pro"/>
              </a:rPr>
              <a:t> </a:t>
            </a:r>
            <a:r>
              <a:rPr lang="en-US" dirty="0" err="1">
                <a:solidFill>
                  <a:srgbClr val="154891"/>
                </a:solidFill>
                <a:latin typeface="Code Pro"/>
                <a:sym typeface="Code Pro"/>
              </a:rPr>
              <a:t>excessos</a:t>
            </a:r>
            <a:r>
              <a:rPr lang="en-US" dirty="0">
                <a:solidFill>
                  <a:srgbClr val="154891"/>
                </a:solidFill>
                <a:latin typeface="Code Pro"/>
                <a:sym typeface="Code Pro"/>
              </a:rPr>
              <a:t>, </a:t>
            </a:r>
            <a:r>
              <a:rPr lang="en-US" b="1" dirty="0" err="1">
                <a:solidFill>
                  <a:srgbClr val="154891"/>
                </a:solidFill>
                <a:latin typeface="Code Pro"/>
                <a:sym typeface="Code Pro"/>
              </a:rPr>
              <a:t>em</a:t>
            </a:r>
            <a:r>
              <a:rPr lang="en-US" b="1" dirty="0">
                <a:solidFill>
                  <a:srgbClr val="154891"/>
                </a:solidFill>
                <a:latin typeface="Code Pro"/>
                <a:sym typeface="Code Pro"/>
              </a:rPr>
              <a:t> </a:t>
            </a:r>
            <a:r>
              <a:rPr lang="en-US" b="1" dirty="0" err="1">
                <a:solidFill>
                  <a:srgbClr val="154891"/>
                </a:solidFill>
                <a:latin typeface="Code Pro"/>
                <a:sym typeface="Code Pro"/>
              </a:rPr>
              <a:t>qualquer</a:t>
            </a:r>
            <a:r>
              <a:rPr lang="en-US" b="1" dirty="0">
                <a:solidFill>
                  <a:srgbClr val="154891"/>
                </a:solidFill>
                <a:latin typeface="Code Pro"/>
                <a:sym typeface="Code Pro"/>
              </a:rPr>
              <a:t> </a:t>
            </a:r>
            <a:r>
              <a:rPr lang="en-US" b="1" dirty="0" err="1">
                <a:solidFill>
                  <a:srgbClr val="154891"/>
                </a:solidFill>
                <a:latin typeface="Code Pro"/>
                <a:sym typeface="Code Pro"/>
              </a:rPr>
              <a:t>hipótese</a:t>
            </a:r>
            <a:r>
              <a:rPr lang="en-US" dirty="0">
                <a:solidFill>
                  <a:srgbClr val="154891"/>
                </a:solidFill>
                <a:latin typeface="Code Pro"/>
                <a:sym typeface="Code Pro"/>
              </a:rPr>
              <a:t>, salvo </a:t>
            </a:r>
            <a:r>
              <a:rPr lang="en-US" dirty="0" err="1">
                <a:solidFill>
                  <a:srgbClr val="154891"/>
                </a:solidFill>
                <a:latin typeface="Code Pro"/>
                <a:sym typeface="Code Pro"/>
              </a:rPr>
              <a:t>em</a:t>
            </a:r>
            <a:r>
              <a:rPr lang="en-US" dirty="0">
                <a:solidFill>
                  <a:srgbClr val="154891"/>
                </a:solidFill>
                <a:latin typeface="Code Pro"/>
                <a:sym typeface="Code Pro"/>
              </a:rPr>
              <a:t> </a:t>
            </a:r>
            <a:r>
              <a:rPr lang="en-US" dirty="0" err="1">
                <a:solidFill>
                  <a:srgbClr val="154891"/>
                </a:solidFill>
                <a:latin typeface="Code Pro"/>
                <a:sym typeface="Code Pro"/>
              </a:rPr>
              <a:t>casos</a:t>
            </a:r>
            <a:r>
              <a:rPr lang="en-US" dirty="0">
                <a:solidFill>
                  <a:srgbClr val="154891"/>
                </a:solidFill>
                <a:latin typeface="Code Pro"/>
                <a:sym typeface="Code Pro"/>
              </a:rPr>
              <a:t> de </a:t>
            </a:r>
            <a:r>
              <a:rPr lang="en-US" dirty="0" err="1">
                <a:solidFill>
                  <a:srgbClr val="154891"/>
                </a:solidFill>
                <a:latin typeface="Code Pro"/>
                <a:sym typeface="Code Pro"/>
              </a:rPr>
              <a:t>compromissos</a:t>
            </a:r>
            <a:r>
              <a:rPr lang="en-US" dirty="0">
                <a:solidFill>
                  <a:srgbClr val="154891"/>
                </a:solidFill>
                <a:latin typeface="Code Pro"/>
                <a:sym typeface="Code Pro"/>
              </a:rPr>
              <a:t> de </a:t>
            </a:r>
            <a:r>
              <a:rPr lang="en-US" dirty="0" err="1">
                <a:solidFill>
                  <a:srgbClr val="154891"/>
                </a:solidFill>
                <a:latin typeface="Code Pro"/>
                <a:sym typeface="Code Pro"/>
              </a:rPr>
              <a:t>investimento</a:t>
            </a:r>
            <a:r>
              <a:rPr lang="en-US" dirty="0">
                <a:solidFill>
                  <a:srgbClr val="154891"/>
                </a:solidFill>
                <a:latin typeface="Code Pro"/>
                <a:sym typeface="Code Pro"/>
              </a:rPr>
              <a:t> </a:t>
            </a:r>
            <a:r>
              <a:rPr lang="en-US" b="1" dirty="0" err="1">
                <a:solidFill>
                  <a:srgbClr val="154891"/>
                </a:solidFill>
                <a:latin typeface="Code Pro"/>
                <a:sym typeface="Code Pro"/>
              </a:rPr>
              <a:t>comprovadamente</a:t>
            </a:r>
            <a:r>
              <a:rPr lang="en-US" b="1" dirty="0">
                <a:solidFill>
                  <a:srgbClr val="154891"/>
                </a:solidFill>
                <a:latin typeface="Code Pro"/>
                <a:sym typeface="Code Pro"/>
              </a:rPr>
              <a:t> </a:t>
            </a:r>
            <a:r>
              <a:rPr lang="en-US" dirty="0" err="1">
                <a:solidFill>
                  <a:srgbClr val="154891"/>
                </a:solidFill>
                <a:latin typeface="Code Pro"/>
                <a:sym typeface="Code Pro"/>
              </a:rPr>
              <a:t>celebrados</a:t>
            </a:r>
            <a:r>
              <a:rPr lang="en-US" dirty="0">
                <a:solidFill>
                  <a:srgbClr val="154891"/>
                </a:solidFill>
                <a:latin typeface="Code Pro"/>
                <a:sym typeface="Code Pro"/>
              </a:rPr>
              <a:t> </a:t>
            </a:r>
            <a:r>
              <a:rPr lang="en-US" dirty="0" err="1">
                <a:solidFill>
                  <a:srgbClr val="154891"/>
                </a:solidFill>
                <a:latin typeface="Code Pro"/>
                <a:sym typeface="Code Pro"/>
              </a:rPr>
              <a:t>anteriormente</a:t>
            </a:r>
            <a:r>
              <a:rPr lang="en-US" dirty="0">
                <a:solidFill>
                  <a:srgbClr val="154891"/>
                </a:solidFill>
                <a:latin typeface="Code Pro"/>
                <a:sym typeface="Code Pro"/>
              </a:rPr>
              <a:t>.</a:t>
            </a:r>
          </a:p>
          <a:p>
            <a:pPr lvl="2">
              <a:lnSpc>
                <a:spcPct val="150000"/>
              </a:lnSpc>
              <a:spcBef>
                <a:spcPts val="600"/>
              </a:spcBef>
              <a:spcAft>
                <a:spcPts val="600"/>
              </a:spcAft>
            </a:pPr>
            <a:endParaRPr lang="en-US" dirty="0">
              <a:solidFill>
                <a:srgbClr val="154891"/>
              </a:solidFill>
              <a:latin typeface="Code Pro"/>
              <a:sym typeface="Code Pro"/>
            </a:endParaRPr>
          </a:p>
        </p:txBody>
      </p:sp>
      <p:grpSp>
        <p:nvGrpSpPr>
          <p:cNvPr id="4" name="Group 16">
            <a:extLst>
              <a:ext uri="{FF2B5EF4-FFF2-40B4-BE49-F238E27FC236}">
                <a16:creationId xmlns:a16="http://schemas.microsoft.com/office/drawing/2014/main" id="{5C0EF97D-E478-0283-C72B-BEF72DF85ECE}"/>
              </a:ext>
            </a:extLst>
          </p:cNvPr>
          <p:cNvGrpSpPr/>
          <p:nvPr/>
        </p:nvGrpSpPr>
        <p:grpSpPr>
          <a:xfrm>
            <a:off x="16002000" y="8115300"/>
            <a:ext cx="1849459" cy="1849459"/>
            <a:chOff x="0" y="0"/>
            <a:chExt cx="2465945" cy="2465945"/>
          </a:xfrm>
        </p:grpSpPr>
        <p:grpSp>
          <p:nvGrpSpPr>
            <p:cNvPr id="5" name="Group 17">
              <a:extLst>
                <a:ext uri="{FF2B5EF4-FFF2-40B4-BE49-F238E27FC236}">
                  <a16:creationId xmlns:a16="http://schemas.microsoft.com/office/drawing/2014/main" id="{EC6F13BC-E103-B961-D13F-BD33733E1904}"/>
                </a:ext>
              </a:extLst>
            </p:cNvPr>
            <p:cNvGrpSpPr/>
            <p:nvPr/>
          </p:nvGrpSpPr>
          <p:grpSpPr>
            <a:xfrm>
              <a:off x="0" y="0"/>
              <a:ext cx="2465945" cy="2465945"/>
              <a:chOff x="0" y="0"/>
              <a:chExt cx="812800" cy="812800"/>
            </a:xfrm>
          </p:grpSpPr>
          <p:sp>
            <p:nvSpPr>
              <p:cNvPr id="11" name="Freeform 18">
                <a:extLst>
                  <a:ext uri="{FF2B5EF4-FFF2-40B4-BE49-F238E27FC236}">
                    <a16:creationId xmlns:a16="http://schemas.microsoft.com/office/drawing/2014/main" id="{0AEB2021-BFD4-FF0E-4593-D6386C045FD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3114C">
                      <a:alpha val="46000"/>
                    </a:srgbClr>
                  </a:gs>
                  <a:gs pos="100000">
                    <a:srgbClr val="364482">
                      <a:alpha val="46000"/>
                    </a:srgbClr>
                  </a:gs>
                </a:gsLst>
                <a:lin ang="2700000"/>
              </a:gradFill>
            </p:spPr>
            <p:txBody>
              <a:bodyPr/>
              <a:lstStyle/>
              <a:p>
                <a:endParaRPr lang="pt-BR"/>
              </a:p>
            </p:txBody>
          </p:sp>
          <p:sp>
            <p:nvSpPr>
              <p:cNvPr id="12" name="TextBox 19">
                <a:extLst>
                  <a:ext uri="{FF2B5EF4-FFF2-40B4-BE49-F238E27FC236}">
                    <a16:creationId xmlns:a16="http://schemas.microsoft.com/office/drawing/2014/main" id="{BE4078E8-AFA6-A25F-E80C-D6D69A6C4BC9}"/>
                  </a:ext>
                </a:extLst>
              </p:cNvPr>
              <p:cNvSpPr txBox="1"/>
              <p:nvPr/>
            </p:nvSpPr>
            <p:spPr>
              <a:xfrm>
                <a:off x="76200" y="57150"/>
                <a:ext cx="660400" cy="679450"/>
              </a:xfrm>
              <a:prstGeom prst="rect">
                <a:avLst/>
              </a:prstGeom>
            </p:spPr>
            <p:txBody>
              <a:bodyPr lIns="19648" tIns="19648" rIns="19648" bIns="19648" rtlCol="0" anchor="ctr"/>
              <a:lstStyle/>
              <a:p>
                <a:pPr algn="ctr">
                  <a:lnSpc>
                    <a:spcPts val="525"/>
                  </a:lnSpc>
                </a:pPr>
                <a:endParaRPr/>
              </a:p>
            </p:txBody>
          </p:sp>
        </p:grpSp>
        <p:sp>
          <p:nvSpPr>
            <p:cNvPr id="6" name="TextBox 20">
              <a:extLst>
                <a:ext uri="{FF2B5EF4-FFF2-40B4-BE49-F238E27FC236}">
                  <a16:creationId xmlns:a16="http://schemas.microsoft.com/office/drawing/2014/main" id="{BA67F139-A9F2-F3CF-33CF-32A5E03E6931}"/>
                </a:ext>
              </a:extLst>
            </p:cNvPr>
            <p:cNvSpPr txBox="1"/>
            <p:nvPr/>
          </p:nvSpPr>
          <p:spPr>
            <a:xfrm>
              <a:off x="571739" y="1796975"/>
              <a:ext cx="1358517" cy="121313"/>
            </a:xfrm>
            <a:prstGeom prst="rect">
              <a:avLst/>
            </a:prstGeom>
          </p:spPr>
          <p:txBody>
            <a:bodyPr lIns="0" tIns="0" rIns="0" bIns="0" rtlCol="0" anchor="t">
              <a:spAutoFit/>
            </a:bodyPr>
            <a:lstStyle/>
            <a:p>
              <a:pPr algn="ctr">
                <a:lnSpc>
                  <a:spcPts val="781"/>
                </a:lnSpc>
              </a:pPr>
              <a:r>
                <a:rPr lang="en-US" sz="558">
                  <a:solidFill>
                    <a:srgbClr val="FFFFFF"/>
                  </a:solidFill>
                  <a:latin typeface="Arial"/>
                  <a:ea typeface="Arial"/>
                  <a:cs typeface="Arial"/>
                  <a:sym typeface="Arial"/>
                </a:rPr>
                <a:t>ARMAÇÃO DOS BÚZIOS - RJ</a:t>
              </a:r>
            </a:p>
          </p:txBody>
        </p:sp>
        <p:sp>
          <p:nvSpPr>
            <p:cNvPr id="7" name="Freeform 21">
              <a:extLst>
                <a:ext uri="{FF2B5EF4-FFF2-40B4-BE49-F238E27FC236}">
                  <a16:creationId xmlns:a16="http://schemas.microsoft.com/office/drawing/2014/main" id="{1D2FF89C-0D0E-46E1-5FBE-8C33C424B243}"/>
                </a:ext>
              </a:extLst>
            </p:cNvPr>
            <p:cNvSpPr/>
            <p:nvPr/>
          </p:nvSpPr>
          <p:spPr>
            <a:xfrm>
              <a:off x="520365" y="1281451"/>
              <a:ext cx="1461264" cy="278433"/>
            </a:xfrm>
            <a:custGeom>
              <a:avLst/>
              <a:gdLst/>
              <a:ahLst/>
              <a:cxnLst/>
              <a:rect l="l" t="t" r="r" b="b"/>
              <a:pathLst>
                <a:path w="1461264" h="278433">
                  <a:moveTo>
                    <a:pt x="0" y="0"/>
                  </a:moveTo>
                  <a:lnTo>
                    <a:pt x="1461264" y="0"/>
                  </a:lnTo>
                  <a:lnTo>
                    <a:pt x="1461264" y="278434"/>
                  </a:lnTo>
                  <a:lnTo>
                    <a:pt x="0" y="278434"/>
                  </a:lnTo>
                  <a:lnTo>
                    <a:pt x="0" y="0"/>
                  </a:lnTo>
                  <a:close/>
                </a:path>
              </a:pathLst>
            </a:custGeom>
            <a:blipFill>
              <a:blip r:embed="rId2"/>
              <a:stretch>
                <a:fillRect l="-71630" t="-280043" r="-81277" b="-208395"/>
              </a:stretch>
            </a:blipFill>
          </p:spPr>
          <p:txBody>
            <a:bodyPr/>
            <a:lstStyle/>
            <a:p>
              <a:endParaRPr lang="pt-BR"/>
            </a:p>
          </p:txBody>
        </p:sp>
        <p:sp>
          <p:nvSpPr>
            <p:cNvPr id="8" name="Freeform 22">
              <a:extLst>
                <a:ext uri="{FF2B5EF4-FFF2-40B4-BE49-F238E27FC236}">
                  <a16:creationId xmlns:a16="http://schemas.microsoft.com/office/drawing/2014/main" id="{3A787C68-CFB8-2E46-E02A-017BDCD291D1}"/>
                </a:ext>
              </a:extLst>
            </p:cNvPr>
            <p:cNvSpPr/>
            <p:nvPr/>
          </p:nvSpPr>
          <p:spPr>
            <a:xfrm>
              <a:off x="520365" y="1545511"/>
              <a:ext cx="1461264" cy="240623"/>
            </a:xfrm>
            <a:custGeom>
              <a:avLst/>
              <a:gdLst/>
              <a:ahLst/>
              <a:cxnLst/>
              <a:rect l="l" t="t" r="r" b="b"/>
              <a:pathLst>
                <a:path w="1461264" h="240623">
                  <a:moveTo>
                    <a:pt x="0" y="0"/>
                  </a:moveTo>
                  <a:lnTo>
                    <a:pt x="1461264" y="0"/>
                  </a:lnTo>
                  <a:lnTo>
                    <a:pt x="1461264" y="240624"/>
                  </a:lnTo>
                  <a:lnTo>
                    <a:pt x="0" y="240624"/>
                  </a:lnTo>
                  <a:lnTo>
                    <a:pt x="0" y="0"/>
                  </a:lnTo>
                  <a:close/>
                </a:path>
              </a:pathLst>
            </a:custGeom>
            <a:blipFill>
              <a:blip r:embed="rId2"/>
              <a:stretch>
                <a:fillRect l="-71630" t="-433787" r="-81277" b="-147114"/>
              </a:stretch>
            </a:blipFill>
          </p:spPr>
          <p:txBody>
            <a:bodyPr/>
            <a:lstStyle/>
            <a:p>
              <a:endParaRPr lang="pt-BR"/>
            </a:p>
          </p:txBody>
        </p:sp>
        <p:sp>
          <p:nvSpPr>
            <p:cNvPr id="9" name="Freeform 23">
              <a:extLst>
                <a:ext uri="{FF2B5EF4-FFF2-40B4-BE49-F238E27FC236}">
                  <a16:creationId xmlns:a16="http://schemas.microsoft.com/office/drawing/2014/main" id="{2D991B45-3D9B-100A-0CA0-A9CEA5D6165C}"/>
                </a:ext>
              </a:extLst>
            </p:cNvPr>
            <p:cNvSpPr/>
            <p:nvPr/>
          </p:nvSpPr>
          <p:spPr>
            <a:xfrm>
              <a:off x="334532" y="335204"/>
              <a:ext cx="2052345" cy="1043794"/>
            </a:xfrm>
            <a:custGeom>
              <a:avLst/>
              <a:gdLst/>
              <a:ahLst/>
              <a:cxnLst/>
              <a:rect l="l" t="t" r="r" b="b"/>
              <a:pathLst>
                <a:path w="2052345" h="1043794">
                  <a:moveTo>
                    <a:pt x="0" y="0"/>
                  </a:moveTo>
                  <a:lnTo>
                    <a:pt x="2052345" y="0"/>
                  </a:lnTo>
                  <a:lnTo>
                    <a:pt x="2052345" y="1043794"/>
                  </a:lnTo>
                  <a:lnTo>
                    <a:pt x="0" y="1043794"/>
                  </a:lnTo>
                  <a:lnTo>
                    <a:pt x="0" y="0"/>
                  </a:lnTo>
                  <a:close/>
                </a:path>
              </a:pathLst>
            </a:custGeom>
            <a:blipFill>
              <a:blip r:embed="rId3"/>
              <a:stretch>
                <a:fillRect b="-5193"/>
              </a:stretch>
            </a:blipFill>
          </p:spPr>
          <p:txBody>
            <a:bodyPr/>
            <a:lstStyle/>
            <a:p>
              <a:endParaRPr lang="pt-BR"/>
            </a:p>
          </p:txBody>
        </p:sp>
        <p:sp>
          <p:nvSpPr>
            <p:cNvPr id="10" name="TextBox 24">
              <a:extLst>
                <a:ext uri="{FF2B5EF4-FFF2-40B4-BE49-F238E27FC236}">
                  <a16:creationId xmlns:a16="http://schemas.microsoft.com/office/drawing/2014/main" id="{FE8A003D-B7BB-FD61-EB78-5815B0D2915B}"/>
                </a:ext>
              </a:extLst>
            </p:cNvPr>
            <p:cNvSpPr txBox="1"/>
            <p:nvPr/>
          </p:nvSpPr>
          <p:spPr>
            <a:xfrm>
              <a:off x="583260" y="927863"/>
              <a:ext cx="584011" cy="293878"/>
            </a:xfrm>
            <a:prstGeom prst="rect">
              <a:avLst/>
            </a:prstGeom>
          </p:spPr>
          <p:txBody>
            <a:bodyPr lIns="0" tIns="0" rIns="0" bIns="0" rtlCol="0" anchor="t">
              <a:spAutoFit/>
            </a:bodyPr>
            <a:lstStyle/>
            <a:p>
              <a:pPr algn="l">
                <a:lnSpc>
                  <a:spcPts val="1850"/>
                </a:lnSpc>
              </a:pPr>
              <a:r>
                <a:rPr lang="en-US" sz="1321" spc="23">
                  <a:solidFill>
                    <a:srgbClr val="0EFEC1"/>
                  </a:solidFill>
                  <a:latin typeface="Open Sans Extra Bold"/>
                  <a:ea typeface="Open Sans Extra Bold"/>
                  <a:cs typeface="Open Sans Extra Bold"/>
                  <a:sym typeface="Open Sans Extra Bold"/>
                </a:rPr>
                <a:t>XVIII</a:t>
              </a:r>
            </a:p>
          </p:txBody>
        </p:sp>
      </p:grpSp>
      <p:sp>
        <p:nvSpPr>
          <p:cNvPr id="15" name="TextBox 8">
            <a:extLst>
              <a:ext uri="{FF2B5EF4-FFF2-40B4-BE49-F238E27FC236}">
                <a16:creationId xmlns:a16="http://schemas.microsoft.com/office/drawing/2014/main" id="{175BA70D-A2A0-052F-D99D-460421D3CFCF}"/>
              </a:ext>
            </a:extLst>
          </p:cNvPr>
          <p:cNvSpPr txBox="1"/>
          <p:nvPr/>
        </p:nvSpPr>
        <p:spPr>
          <a:xfrm>
            <a:off x="1447799" y="6083106"/>
            <a:ext cx="14143855" cy="3379925"/>
          </a:xfrm>
          <a:prstGeom prst="rect">
            <a:avLst/>
          </a:prstGeom>
        </p:spPr>
        <p:txBody>
          <a:bodyPr lIns="50800" tIns="50800" rIns="50800" bIns="50800" rtlCol="0" anchor="ctr"/>
          <a:lstStyle/>
          <a:p>
            <a:pPr algn="ctr">
              <a:lnSpc>
                <a:spcPts val="3262"/>
              </a:lnSpc>
            </a:pPr>
            <a:endParaRPr/>
          </a:p>
        </p:txBody>
      </p:sp>
    </p:spTree>
    <p:extLst>
      <p:ext uri="{BB962C8B-B14F-4D97-AF65-F5344CB8AC3E}">
        <p14:creationId xmlns:p14="http://schemas.microsoft.com/office/powerpoint/2010/main" val="12750156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5EAE9-4C8C-72D1-F3A3-3C39426D2C58}"/>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1C33BB85-A788-BF47-323D-4EAC8F811174}"/>
              </a:ext>
            </a:extLst>
          </p:cNvPr>
          <p:cNvSpPr>
            <a:spLocks noGrp="1"/>
          </p:cNvSpPr>
          <p:nvPr>
            <p:ph type="title"/>
          </p:nvPr>
        </p:nvSpPr>
        <p:spPr>
          <a:xfrm>
            <a:off x="516502" y="322241"/>
            <a:ext cx="17334957" cy="1512362"/>
          </a:xfrm>
        </p:spPr>
        <p:txBody>
          <a:bodyPr>
            <a:noAutofit/>
          </a:bodyPr>
          <a:lstStyle/>
          <a:p>
            <a:r>
              <a:rPr lang="en-US" sz="6000" dirty="0" err="1">
                <a:solidFill>
                  <a:srgbClr val="154891"/>
                </a:solidFill>
                <a:latin typeface="Intro"/>
                <a:ea typeface="Intro"/>
                <a:cs typeface="Intro"/>
                <a:sym typeface="Intro"/>
              </a:rPr>
              <a:t>Tratamento</a:t>
            </a:r>
            <a:r>
              <a:rPr lang="en-US" sz="6000" dirty="0">
                <a:solidFill>
                  <a:srgbClr val="154891"/>
                </a:solidFill>
                <a:latin typeface="Intro"/>
                <a:ea typeface="Intro"/>
                <a:cs typeface="Intro"/>
                <a:sym typeface="Intro"/>
              </a:rPr>
              <a:t> </a:t>
            </a:r>
            <a:r>
              <a:rPr lang="en-US" sz="6000" dirty="0" err="1">
                <a:solidFill>
                  <a:srgbClr val="154891"/>
                </a:solidFill>
                <a:latin typeface="Intro"/>
                <a:ea typeface="Intro"/>
                <a:cs typeface="Intro"/>
                <a:sym typeface="Intro"/>
              </a:rPr>
              <a:t>regulatório</a:t>
            </a:r>
            <a:endParaRPr lang="pt-BR" sz="6000" dirty="0"/>
          </a:p>
        </p:txBody>
      </p:sp>
      <p:sp>
        <p:nvSpPr>
          <p:cNvPr id="3" name="Espaço Reservado para Conteúdo 2">
            <a:extLst>
              <a:ext uri="{FF2B5EF4-FFF2-40B4-BE49-F238E27FC236}">
                <a16:creationId xmlns:a16="http://schemas.microsoft.com/office/drawing/2014/main" id="{BD371266-1909-6B5A-D357-F34AE4D1664C}"/>
              </a:ext>
            </a:extLst>
          </p:cNvPr>
          <p:cNvSpPr>
            <a:spLocks noGrp="1"/>
          </p:cNvSpPr>
          <p:nvPr>
            <p:ph idx="1"/>
          </p:nvPr>
        </p:nvSpPr>
        <p:spPr>
          <a:xfrm>
            <a:off x="516501" y="1751710"/>
            <a:ext cx="17334958" cy="7302287"/>
          </a:xfrm>
        </p:spPr>
        <p:txBody>
          <a:bodyPr>
            <a:normAutofit fontScale="92500" lnSpcReduction="20000"/>
          </a:bodyPr>
          <a:lstStyle/>
          <a:p>
            <a:pPr>
              <a:lnSpc>
                <a:spcPct val="150000"/>
              </a:lnSpc>
              <a:spcBef>
                <a:spcPts val="600"/>
              </a:spcBef>
              <a:spcAft>
                <a:spcPts val="600"/>
              </a:spcAft>
            </a:pPr>
            <a:r>
              <a:rPr lang="en-US" dirty="0">
                <a:solidFill>
                  <a:srgbClr val="154891"/>
                </a:solidFill>
                <a:latin typeface="Code Pro"/>
                <a:ea typeface="Code Pro"/>
                <a:cs typeface="Code Pro"/>
                <a:sym typeface="Code Pro"/>
              </a:rPr>
              <a:t>MPS – </a:t>
            </a:r>
            <a:r>
              <a:rPr lang="en-US" dirty="0" err="1">
                <a:solidFill>
                  <a:srgbClr val="154891"/>
                </a:solidFill>
                <a:latin typeface="Code Pro"/>
                <a:ea typeface="Code Pro"/>
                <a:cs typeface="Code Pro"/>
                <a:sym typeface="Code Pro"/>
              </a:rPr>
              <a:t>Portaria</a:t>
            </a:r>
            <a:r>
              <a:rPr lang="en-US" dirty="0">
                <a:solidFill>
                  <a:srgbClr val="154891"/>
                </a:solidFill>
                <a:latin typeface="Code Pro"/>
                <a:ea typeface="Code Pro"/>
                <a:cs typeface="Code Pro"/>
                <a:sym typeface="Code Pro"/>
              </a:rPr>
              <a:t> 1.467, de 02/06/2022 (</a:t>
            </a:r>
            <a:r>
              <a:rPr lang="en-US" dirty="0" err="1">
                <a:solidFill>
                  <a:srgbClr val="154891"/>
                </a:solidFill>
                <a:latin typeface="Code Pro"/>
                <a:ea typeface="Code Pro"/>
                <a:cs typeface="Code Pro"/>
                <a:sym typeface="Code Pro"/>
              </a:rPr>
              <a:t>artigos</a:t>
            </a:r>
            <a:r>
              <a:rPr lang="en-US" dirty="0">
                <a:solidFill>
                  <a:srgbClr val="154891"/>
                </a:solidFill>
                <a:latin typeface="Code Pro"/>
                <a:ea typeface="Code Pro"/>
                <a:cs typeface="Code Pro"/>
                <a:sym typeface="Code Pro"/>
              </a:rPr>
              <a:t> 152 e 153)</a:t>
            </a:r>
          </a:p>
          <a:p>
            <a:pPr>
              <a:lnSpc>
                <a:spcPct val="150000"/>
              </a:lnSpc>
              <a:spcBef>
                <a:spcPts val="600"/>
              </a:spcBef>
              <a:spcAft>
                <a:spcPts val="600"/>
              </a:spcAft>
            </a:pPr>
            <a:endParaRPr lang="en-US" dirty="0">
              <a:solidFill>
                <a:srgbClr val="154891"/>
              </a:solidFill>
              <a:latin typeface="Code Pro"/>
              <a:ea typeface="Code Pro"/>
              <a:cs typeface="Code Pro"/>
              <a:sym typeface="Code Pro"/>
            </a:endParaRPr>
          </a:p>
          <a:p>
            <a:pPr lvl="1">
              <a:lnSpc>
                <a:spcPct val="150000"/>
              </a:lnSpc>
              <a:spcBef>
                <a:spcPts val="600"/>
              </a:spcBef>
              <a:spcAft>
                <a:spcPts val="600"/>
              </a:spcAft>
            </a:pPr>
            <a:r>
              <a:rPr lang="en-US" dirty="0" err="1">
                <a:solidFill>
                  <a:srgbClr val="154891"/>
                </a:solidFill>
                <a:latin typeface="Code Pro"/>
                <a:sym typeface="Code Pro"/>
              </a:rPr>
              <a:t>Situações</a:t>
            </a:r>
            <a:r>
              <a:rPr lang="en-US" dirty="0">
                <a:solidFill>
                  <a:srgbClr val="154891"/>
                </a:solidFill>
                <a:latin typeface="Code Pro"/>
                <a:sym typeface="Code Pro"/>
              </a:rPr>
              <a:t> de </a:t>
            </a:r>
            <a:r>
              <a:rPr lang="en-US" b="1" dirty="0" err="1">
                <a:solidFill>
                  <a:srgbClr val="154891"/>
                </a:solidFill>
                <a:latin typeface="Code Pro"/>
                <a:sym typeface="Code Pro"/>
              </a:rPr>
              <a:t>Desenquadramento</a:t>
            </a:r>
            <a:r>
              <a:rPr lang="en-US" b="1" dirty="0">
                <a:solidFill>
                  <a:srgbClr val="154891"/>
                </a:solidFill>
                <a:latin typeface="Code Pro"/>
                <a:sym typeface="Code Pro"/>
              </a:rPr>
              <a:t> </a:t>
            </a:r>
            <a:r>
              <a:rPr lang="en-US" b="1" dirty="0" err="1">
                <a:solidFill>
                  <a:srgbClr val="154891"/>
                </a:solidFill>
                <a:latin typeface="Code Pro"/>
                <a:sym typeface="Code Pro"/>
              </a:rPr>
              <a:t>Ativo</a:t>
            </a:r>
            <a:r>
              <a:rPr lang="en-US" dirty="0">
                <a:solidFill>
                  <a:srgbClr val="154891"/>
                </a:solidFill>
                <a:latin typeface="Code Pro"/>
                <a:sym typeface="Code Pro"/>
              </a:rPr>
              <a:t>:</a:t>
            </a:r>
          </a:p>
          <a:p>
            <a:pPr lvl="2" algn="just">
              <a:lnSpc>
                <a:spcPct val="150000"/>
              </a:lnSpc>
              <a:spcBef>
                <a:spcPts val="600"/>
              </a:spcBef>
              <a:spcAft>
                <a:spcPts val="600"/>
              </a:spcAft>
            </a:pPr>
            <a:r>
              <a:rPr lang="en-US" dirty="0" err="1">
                <a:solidFill>
                  <a:srgbClr val="154891"/>
                </a:solidFill>
                <a:latin typeface="Code Pro"/>
                <a:sym typeface="Code Pro"/>
              </a:rPr>
              <a:t>Adoção</a:t>
            </a:r>
            <a:r>
              <a:rPr lang="en-US" dirty="0">
                <a:solidFill>
                  <a:srgbClr val="154891"/>
                </a:solidFill>
                <a:latin typeface="Code Pro"/>
                <a:sym typeface="Code Pro"/>
              </a:rPr>
              <a:t> de </a:t>
            </a:r>
            <a:r>
              <a:rPr lang="en-US" dirty="0" err="1">
                <a:solidFill>
                  <a:srgbClr val="154891"/>
                </a:solidFill>
                <a:latin typeface="Code Pro"/>
                <a:sym typeface="Code Pro"/>
              </a:rPr>
              <a:t>medidas</a:t>
            </a:r>
            <a:r>
              <a:rPr lang="en-US" dirty="0">
                <a:solidFill>
                  <a:srgbClr val="154891"/>
                </a:solidFill>
                <a:latin typeface="Code Pro"/>
                <a:sym typeface="Code Pro"/>
              </a:rPr>
              <a:t> de </a:t>
            </a:r>
            <a:r>
              <a:rPr lang="en-US" dirty="0" err="1">
                <a:solidFill>
                  <a:srgbClr val="154891"/>
                </a:solidFill>
                <a:latin typeface="Code Pro"/>
                <a:sym typeface="Code Pro"/>
              </a:rPr>
              <a:t>melhoria</a:t>
            </a:r>
            <a:r>
              <a:rPr lang="en-US" dirty="0">
                <a:solidFill>
                  <a:srgbClr val="154891"/>
                </a:solidFill>
                <a:latin typeface="Code Pro"/>
                <a:sym typeface="Code Pro"/>
              </a:rPr>
              <a:t> de </a:t>
            </a:r>
            <a:r>
              <a:rPr lang="en-US" dirty="0" err="1">
                <a:solidFill>
                  <a:srgbClr val="154891"/>
                </a:solidFill>
                <a:latin typeface="Code Pro"/>
                <a:sym typeface="Code Pro"/>
              </a:rPr>
              <a:t>governança</a:t>
            </a:r>
            <a:r>
              <a:rPr lang="en-US" dirty="0">
                <a:solidFill>
                  <a:srgbClr val="154891"/>
                </a:solidFill>
                <a:latin typeface="Code Pro"/>
                <a:sym typeface="Code Pro"/>
              </a:rPr>
              <a:t> e </a:t>
            </a:r>
            <a:r>
              <a:rPr lang="en-US" dirty="0" err="1">
                <a:solidFill>
                  <a:srgbClr val="154891"/>
                </a:solidFill>
                <a:latin typeface="Code Pro"/>
                <a:sym typeface="Code Pro"/>
              </a:rPr>
              <a:t>controle</a:t>
            </a:r>
            <a:r>
              <a:rPr lang="en-US" dirty="0">
                <a:solidFill>
                  <a:srgbClr val="154891"/>
                </a:solidFill>
                <a:latin typeface="Code Pro"/>
                <a:sym typeface="Code Pro"/>
              </a:rPr>
              <a:t> de </a:t>
            </a:r>
            <a:r>
              <a:rPr lang="en-US" dirty="0" err="1">
                <a:solidFill>
                  <a:srgbClr val="154891"/>
                </a:solidFill>
                <a:latin typeface="Code Pro"/>
                <a:sym typeface="Code Pro"/>
              </a:rPr>
              <a:t>riscos</a:t>
            </a:r>
            <a:endParaRPr lang="en-US" dirty="0">
              <a:solidFill>
                <a:srgbClr val="154891"/>
              </a:solidFill>
              <a:latin typeface="Code Pro"/>
              <a:sym typeface="Code Pro"/>
            </a:endParaRPr>
          </a:p>
          <a:p>
            <a:pPr lvl="2" algn="just">
              <a:lnSpc>
                <a:spcPct val="150000"/>
              </a:lnSpc>
              <a:spcBef>
                <a:spcPts val="600"/>
              </a:spcBef>
              <a:spcAft>
                <a:spcPts val="600"/>
              </a:spcAft>
            </a:pPr>
            <a:r>
              <a:rPr lang="en-US" dirty="0" err="1">
                <a:solidFill>
                  <a:srgbClr val="154891"/>
                </a:solidFill>
                <a:latin typeface="Code Pro"/>
                <a:sym typeface="Code Pro"/>
              </a:rPr>
              <a:t>Definição</a:t>
            </a:r>
            <a:r>
              <a:rPr lang="en-US" dirty="0">
                <a:solidFill>
                  <a:srgbClr val="154891"/>
                </a:solidFill>
                <a:latin typeface="Code Pro"/>
                <a:sym typeface="Code Pro"/>
              </a:rPr>
              <a:t> das </a:t>
            </a:r>
            <a:r>
              <a:rPr lang="en-US" dirty="0" err="1">
                <a:solidFill>
                  <a:srgbClr val="154891"/>
                </a:solidFill>
                <a:latin typeface="Code Pro"/>
                <a:sym typeface="Code Pro"/>
              </a:rPr>
              <a:t>responsabilidades</a:t>
            </a:r>
            <a:r>
              <a:rPr lang="en-US" dirty="0">
                <a:solidFill>
                  <a:srgbClr val="154891"/>
                </a:solidFill>
                <a:latin typeface="Code Pro"/>
                <a:sym typeface="Code Pro"/>
              </a:rPr>
              <a:t> de </a:t>
            </a:r>
            <a:r>
              <a:rPr lang="en-US" dirty="0" err="1">
                <a:solidFill>
                  <a:srgbClr val="154891"/>
                </a:solidFill>
                <a:latin typeface="Code Pro"/>
                <a:sym typeface="Code Pro"/>
              </a:rPr>
              <a:t>todos</a:t>
            </a:r>
            <a:r>
              <a:rPr lang="en-US" dirty="0">
                <a:solidFill>
                  <a:srgbClr val="154891"/>
                </a:solidFill>
                <a:latin typeface="Code Pro"/>
                <a:sym typeface="Code Pro"/>
              </a:rPr>
              <a:t> </a:t>
            </a:r>
            <a:r>
              <a:rPr lang="en-US" dirty="0" err="1">
                <a:solidFill>
                  <a:srgbClr val="154891"/>
                </a:solidFill>
                <a:latin typeface="Code Pro"/>
                <a:sym typeface="Code Pro"/>
              </a:rPr>
              <a:t>os</a:t>
            </a:r>
            <a:r>
              <a:rPr lang="en-US" dirty="0">
                <a:solidFill>
                  <a:srgbClr val="154891"/>
                </a:solidFill>
                <a:latin typeface="Code Pro"/>
                <a:sym typeface="Code Pro"/>
              </a:rPr>
              <a:t> </a:t>
            </a:r>
            <a:r>
              <a:rPr lang="en-US" dirty="0" err="1">
                <a:solidFill>
                  <a:srgbClr val="154891"/>
                </a:solidFill>
                <a:latin typeface="Code Pro"/>
                <a:sym typeface="Code Pro"/>
              </a:rPr>
              <a:t>agentes</a:t>
            </a:r>
            <a:r>
              <a:rPr lang="en-US" dirty="0">
                <a:solidFill>
                  <a:srgbClr val="154891"/>
                </a:solidFill>
                <a:latin typeface="Code Pro"/>
                <a:sym typeface="Code Pro"/>
              </a:rPr>
              <a:t> que </a:t>
            </a:r>
            <a:r>
              <a:rPr lang="en-US" dirty="0" err="1">
                <a:solidFill>
                  <a:srgbClr val="154891"/>
                </a:solidFill>
                <a:latin typeface="Code Pro"/>
                <a:sym typeface="Code Pro"/>
              </a:rPr>
              <a:t>participem</a:t>
            </a:r>
            <a:r>
              <a:rPr lang="en-US" dirty="0">
                <a:solidFill>
                  <a:srgbClr val="154891"/>
                </a:solidFill>
                <a:latin typeface="Code Pro"/>
                <a:sym typeface="Code Pro"/>
              </a:rPr>
              <a:t> do </a:t>
            </a:r>
            <a:r>
              <a:rPr lang="en-US" dirty="0" err="1">
                <a:solidFill>
                  <a:srgbClr val="154891"/>
                </a:solidFill>
                <a:latin typeface="Code Pro"/>
                <a:sym typeface="Code Pro"/>
              </a:rPr>
              <a:t>processo</a:t>
            </a:r>
            <a:r>
              <a:rPr lang="en-US" dirty="0">
                <a:solidFill>
                  <a:srgbClr val="154891"/>
                </a:solidFill>
                <a:latin typeface="Code Pro"/>
                <a:sym typeface="Code Pro"/>
              </a:rPr>
              <a:t> de </a:t>
            </a:r>
            <a:r>
              <a:rPr lang="en-US" dirty="0" err="1">
                <a:solidFill>
                  <a:srgbClr val="154891"/>
                </a:solidFill>
                <a:latin typeface="Code Pro"/>
                <a:sym typeface="Code Pro"/>
              </a:rPr>
              <a:t>investimento</a:t>
            </a:r>
            <a:endParaRPr lang="en-US" i="1" dirty="0">
              <a:solidFill>
                <a:srgbClr val="154891"/>
              </a:solidFill>
              <a:latin typeface="Code Pro"/>
              <a:sym typeface="Code Pro"/>
            </a:endParaRPr>
          </a:p>
          <a:p>
            <a:pPr lvl="2" algn="just">
              <a:lnSpc>
                <a:spcPct val="150000"/>
              </a:lnSpc>
              <a:spcBef>
                <a:spcPts val="600"/>
              </a:spcBef>
              <a:spcAft>
                <a:spcPts val="600"/>
              </a:spcAft>
            </a:pPr>
            <a:r>
              <a:rPr lang="en-US" dirty="0" err="1">
                <a:solidFill>
                  <a:srgbClr val="154891"/>
                </a:solidFill>
                <a:latin typeface="Code Pro"/>
                <a:sym typeface="Code Pro"/>
              </a:rPr>
              <a:t>Registro</a:t>
            </a:r>
            <a:r>
              <a:rPr lang="en-US" dirty="0">
                <a:solidFill>
                  <a:srgbClr val="154891"/>
                </a:solidFill>
                <a:latin typeface="Code Pro"/>
                <a:sym typeface="Code Pro"/>
              </a:rPr>
              <a:t> </a:t>
            </a:r>
            <a:r>
              <a:rPr lang="en-US" dirty="0" err="1">
                <a:solidFill>
                  <a:srgbClr val="154891"/>
                </a:solidFill>
                <a:latin typeface="Code Pro"/>
                <a:sym typeface="Code Pro"/>
              </a:rPr>
              <a:t>contábil</a:t>
            </a:r>
            <a:r>
              <a:rPr lang="en-US" dirty="0">
                <a:solidFill>
                  <a:srgbClr val="154891"/>
                </a:solidFill>
                <a:latin typeface="Code Pro"/>
                <a:sym typeface="Code Pro"/>
              </a:rPr>
              <a:t> de </a:t>
            </a:r>
            <a:r>
              <a:rPr lang="en-US" dirty="0" err="1">
                <a:solidFill>
                  <a:srgbClr val="154891"/>
                </a:solidFill>
                <a:latin typeface="Code Pro"/>
                <a:sym typeface="Code Pro"/>
              </a:rPr>
              <a:t>perdas</a:t>
            </a:r>
            <a:r>
              <a:rPr lang="en-US" dirty="0">
                <a:solidFill>
                  <a:srgbClr val="154891"/>
                </a:solidFill>
                <a:latin typeface="Code Pro"/>
                <a:sym typeface="Code Pro"/>
              </a:rPr>
              <a:t> </a:t>
            </a:r>
            <a:r>
              <a:rPr lang="en-US" dirty="0" err="1">
                <a:solidFill>
                  <a:srgbClr val="154891"/>
                </a:solidFill>
                <a:latin typeface="Code Pro"/>
                <a:sym typeface="Code Pro"/>
              </a:rPr>
              <a:t>prováveis</a:t>
            </a:r>
            <a:endParaRPr lang="en-US" dirty="0">
              <a:solidFill>
                <a:srgbClr val="154891"/>
              </a:solidFill>
              <a:latin typeface="Code Pro"/>
              <a:sym typeface="Code Pro"/>
            </a:endParaRPr>
          </a:p>
          <a:p>
            <a:pPr lvl="2" algn="just">
              <a:lnSpc>
                <a:spcPct val="150000"/>
              </a:lnSpc>
              <a:spcBef>
                <a:spcPts val="600"/>
              </a:spcBef>
              <a:spcAft>
                <a:spcPts val="600"/>
              </a:spcAft>
            </a:pPr>
            <a:r>
              <a:rPr lang="en-US" dirty="0" err="1">
                <a:solidFill>
                  <a:srgbClr val="154891"/>
                </a:solidFill>
                <a:latin typeface="Code Pro"/>
                <a:sym typeface="Code Pro"/>
              </a:rPr>
              <a:t>Esforços</a:t>
            </a:r>
            <a:r>
              <a:rPr lang="en-US" dirty="0">
                <a:solidFill>
                  <a:srgbClr val="154891"/>
                </a:solidFill>
                <a:latin typeface="Code Pro"/>
                <a:sym typeface="Code Pro"/>
              </a:rPr>
              <a:t> para a </a:t>
            </a:r>
            <a:r>
              <a:rPr lang="en-US" dirty="0" err="1">
                <a:solidFill>
                  <a:srgbClr val="154891"/>
                </a:solidFill>
                <a:latin typeface="Code Pro"/>
                <a:sym typeface="Code Pro"/>
              </a:rPr>
              <a:t>liquidação</a:t>
            </a:r>
            <a:r>
              <a:rPr lang="en-US" dirty="0">
                <a:solidFill>
                  <a:srgbClr val="154891"/>
                </a:solidFill>
                <a:latin typeface="Code Pro"/>
                <a:sym typeface="Code Pro"/>
              </a:rPr>
              <a:t> do Fundo</a:t>
            </a:r>
          </a:p>
          <a:p>
            <a:pPr lvl="2" algn="just">
              <a:lnSpc>
                <a:spcPct val="150000"/>
              </a:lnSpc>
              <a:spcBef>
                <a:spcPts val="600"/>
              </a:spcBef>
              <a:spcAft>
                <a:spcPts val="600"/>
              </a:spcAft>
            </a:pPr>
            <a:r>
              <a:rPr lang="pt-BR" dirty="0">
                <a:solidFill>
                  <a:srgbClr val="154891"/>
                </a:solidFill>
                <a:latin typeface="Code Pro"/>
                <a:sym typeface="Code Pro"/>
              </a:rPr>
              <a:t>adoção de procedimentos para responsabilização, administrativa e judicial, dos agentes (sindicância com recomendação de medidas de responsabilização; instauração de processos administrativos disciplinares; ingresso de ACP por improbidade com pedido de ressarcimento; e encaminhamento de eventuais indícios ao MP;</a:t>
            </a:r>
          </a:p>
          <a:p>
            <a:pPr lvl="2" algn="just">
              <a:lnSpc>
                <a:spcPct val="150000"/>
              </a:lnSpc>
              <a:spcBef>
                <a:spcPts val="600"/>
              </a:spcBef>
              <a:spcAft>
                <a:spcPts val="600"/>
              </a:spcAft>
            </a:pPr>
            <a:r>
              <a:rPr lang="pt-BR" dirty="0">
                <a:solidFill>
                  <a:srgbClr val="154891"/>
                </a:solidFill>
                <a:latin typeface="Code Pro"/>
                <a:sym typeface="Code Pro"/>
              </a:rPr>
              <a:t>Envio de Relatórios Trimestrais e ao TCE de Relatório Trimestral</a:t>
            </a:r>
            <a:endParaRPr lang="pt-BR" dirty="0">
              <a:latin typeface="Code Pro" panose="020B0604020202020204" charset="0"/>
            </a:endParaRPr>
          </a:p>
        </p:txBody>
      </p:sp>
      <p:grpSp>
        <p:nvGrpSpPr>
          <p:cNvPr id="4" name="Group 16">
            <a:extLst>
              <a:ext uri="{FF2B5EF4-FFF2-40B4-BE49-F238E27FC236}">
                <a16:creationId xmlns:a16="http://schemas.microsoft.com/office/drawing/2014/main" id="{25A77A20-AD40-49D9-EFDE-5544DE214818}"/>
              </a:ext>
            </a:extLst>
          </p:cNvPr>
          <p:cNvGrpSpPr/>
          <p:nvPr/>
        </p:nvGrpSpPr>
        <p:grpSpPr>
          <a:xfrm>
            <a:off x="16002000" y="8115300"/>
            <a:ext cx="1849459" cy="1849459"/>
            <a:chOff x="0" y="0"/>
            <a:chExt cx="2465945" cy="2465945"/>
          </a:xfrm>
        </p:grpSpPr>
        <p:grpSp>
          <p:nvGrpSpPr>
            <p:cNvPr id="5" name="Group 17">
              <a:extLst>
                <a:ext uri="{FF2B5EF4-FFF2-40B4-BE49-F238E27FC236}">
                  <a16:creationId xmlns:a16="http://schemas.microsoft.com/office/drawing/2014/main" id="{9F71604A-7F9E-D938-5765-2C201D9E54B7}"/>
                </a:ext>
              </a:extLst>
            </p:cNvPr>
            <p:cNvGrpSpPr/>
            <p:nvPr/>
          </p:nvGrpSpPr>
          <p:grpSpPr>
            <a:xfrm>
              <a:off x="0" y="0"/>
              <a:ext cx="2465945" cy="2465945"/>
              <a:chOff x="0" y="0"/>
              <a:chExt cx="812800" cy="812800"/>
            </a:xfrm>
          </p:grpSpPr>
          <p:sp>
            <p:nvSpPr>
              <p:cNvPr id="11" name="Freeform 18">
                <a:extLst>
                  <a:ext uri="{FF2B5EF4-FFF2-40B4-BE49-F238E27FC236}">
                    <a16:creationId xmlns:a16="http://schemas.microsoft.com/office/drawing/2014/main" id="{CB6A7680-87D4-1814-B473-D7AFB5576E5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3114C">
                      <a:alpha val="46000"/>
                    </a:srgbClr>
                  </a:gs>
                  <a:gs pos="100000">
                    <a:srgbClr val="364482">
                      <a:alpha val="46000"/>
                    </a:srgbClr>
                  </a:gs>
                </a:gsLst>
                <a:lin ang="2700000"/>
              </a:gradFill>
            </p:spPr>
            <p:txBody>
              <a:bodyPr/>
              <a:lstStyle/>
              <a:p>
                <a:endParaRPr lang="pt-BR"/>
              </a:p>
            </p:txBody>
          </p:sp>
          <p:sp>
            <p:nvSpPr>
              <p:cNvPr id="12" name="TextBox 19">
                <a:extLst>
                  <a:ext uri="{FF2B5EF4-FFF2-40B4-BE49-F238E27FC236}">
                    <a16:creationId xmlns:a16="http://schemas.microsoft.com/office/drawing/2014/main" id="{A28D7253-D404-CB15-5910-242BF59D2A75}"/>
                  </a:ext>
                </a:extLst>
              </p:cNvPr>
              <p:cNvSpPr txBox="1"/>
              <p:nvPr/>
            </p:nvSpPr>
            <p:spPr>
              <a:xfrm>
                <a:off x="76200" y="57150"/>
                <a:ext cx="660400" cy="679450"/>
              </a:xfrm>
              <a:prstGeom prst="rect">
                <a:avLst/>
              </a:prstGeom>
            </p:spPr>
            <p:txBody>
              <a:bodyPr lIns="19648" tIns="19648" rIns="19648" bIns="19648" rtlCol="0" anchor="ctr"/>
              <a:lstStyle/>
              <a:p>
                <a:pPr algn="ctr">
                  <a:lnSpc>
                    <a:spcPts val="525"/>
                  </a:lnSpc>
                </a:pPr>
                <a:endParaRPr/>
              </a:p>
            </p:txBody>
          </p:sp>
        </p:grpSp>
        <p:sp>
          <p:nvSpPr>
            <p:cNvPr id="6" name="TextBox 20">
              <a:extLst>
                <a:ext uri="{FF2B5EF4-FFF2-40B4-BE49-F238E27FC236}">
                  <a16:creationId xmlns:a16="http://schemas.microsoft.com/office/drawing/2014/main" id="{E1D1B6BC-EDAB-5D0D-A24A-CAFC676CDE61}"/>
                </a:ext>
              </a:extLst>
            </p:cNvPr>
            <p:cNvSpPr txBox="1"/>
            <p:nvPr/>
          </p:nvSpPr>
          <p:spPr>
            <a:xfrm>
              <a:off x="571739" y="1796975"/>
              <a:ext cx="1358517" cy="121313"/>
            </a:xfrm>
            <a:prstGeom prst="rect">
              <a:avLst/>
            </a:prstGeom>
          </p:spPr>
          <p:txBody>
            <a:bodyPr lIns="0" tIns="0" rIns="0" bIns="0" rtlCol="0" anchor="t">
              <a:spAutoFit/>
            </a:bodyPr>
            <a:lstStyle/>
            <a:p>
              <a:pPr algn="ctr">
                <a:lnSpc>
                  <a:spcPts val="781"/>
                </a:lnSpc>
              </a:pPr>
              <a:r>
                <a:rPr lang="en-US" sz="558">
                  <a:solidFill>
                    <a:srgbClr val="FFFFFF"/>
                  </a:solidFill>
                  <a:latin typeface="Arial"/>
                  <a:ea typeface="Arial"/>
                  <a:cs typeface="Arial"/>
                  <a:sym typeface="Arial"/>
                </a:rPr>
                <a:t>ARMAÇÃO DOS BÚZIOS - RJ</a:t>
              </a:r>
            </a:p>
          </p:txBody>
        </p:sp>
        <p:sp>
          <p:nvSpPr>
            <p:cNvPr id="7" name="Freeform 21">
              <a:extLst>
                <a:ext uri="{FF2B5EF4-FFF2-40B4-BE49-F238E27FC236}">
                  <a16:creationId xmlns:a16="http://schemas.microsoft.com/office/drawing/2014/main" id="{062F12FB-3CB1-C450-84F3-DFE3B348F8C7}"/>
                </a:ext>
              </a:extLst>
            </p:cNvPr>
            <p:cNvSpPr/>
            <p:nvPr/>
          </p:nvSpPr>
          <p:spPr>
            <a:xfrm>
              <a:off x="520365" y="1281451"/>
              <a:ext cx="1461264" cy="278433"/>
            </a:xfrm>
            <a:custGeom>
              <a:avLst/>
              <a:gdLst/>
              <a:ahLst/>
              <a:cxnLst/>
              <a:rect l="l" t="t" r="r" b="b"/>
              <a:pathLst>
                <a:path w="1461264" h="278433">
                  <a:moveTo>
                    <a:pt x="0" y="0"/>
                  </a:moveTo>
                  <a:lnTo>
                    <a:pt x="1461264" y="0"/>
                  </a:lnTo>
                  <a:lnTo>
                    <a:pt x="1461264" y="278434"/>
                  </a:lnTo>
                  <a:lnTo>
                    <a:pt x="0" y="278434"/>
                  </a:lnTo>
                  <a:lnTo>
                    <a:pt x="0" y="0"/>
                  </a:lnTo>
                  <a:close/>
                </a:path>
              </a:pathLst>
            </a:custGeom>
            <a:blipFill>
              <a:blip r:embed="rId2"/>
              <a:stretch>
                <a:fillRect l="-71630" t="-280043" r="-81277" b="-208395"/>
              </a:stretch>
            </a:blipFill>
          </p:spPr>
          <p:txBody>
            <a:bodyPr/>
            <a:lstStyle/>
            <a:p>
              <a:endParaRPr lang="pt-BR"/>
            </a:p>
          </p:txBody>
        </p:sp>
        <p:sp>
          <p:nvSpPr>
            <p:cNvPr id="8" name="Freeform 22">
              <a:extLst>
                <a:ext uri="{FF2B5EF4-FFF2-40B4-BE49-F238E27FC236}">
                  <a16:creationId xmlns:a16="http://schemas.microsoft.com/office/drawing/2014/main" id="{F0BF9E4E-2870-7BC6-C88B-7741A183BD5D}"/>
                </a:ext>
              </a:extLst>
            </p:cNvPr>
            <p:cNvSpPr/>
            <p:nvPr/>
          </p:nvSpPr>
          <p:spPr>
            <a:xfrm>
              <a:off x="520365" y="1545511"/>
              <a:ext cx="1461264" cy="240623"/>
            </a:xfrm>
            <a:custGeom>
              <a:avLst/>
              <a:gdLst/>
              <a:ahLst/>
              <a:cxnLst/>
              <a:rect l="l" t="t" r="r" b="b"/>
              <a:pathLst>
                <a:path w="1461264" h="240623">
                  <a:moveTo>
                    <a:pt x="0" y="0"/>
                  </a:moveTo>
                  <a:lnTo>
                    <a:pt x="1461264" y="0"/>
                  </a:lnTo>
                  <a:lnTo>
                    <a:pt x="1461264" y="240624"/>
                  </a:lnTo>
                  <a:lnTo>
                    <a:pt x="0" y="240624"/>
                  </a:lnTo>
                  <a:lnTo>
                    <a:pt x="0" y="0"/>
                  </a:lnTo>
                  <a:close/>
                </a:path>
              </a:pathLst>
            </a:custGeom>
            <a:blipFill>
              <a:blip r:embed="rId2"/>
              <a:stretch>
                <a:fillRect l="-71630" t="-433787" r="-81277" b="-147114"/>
              </a:stretch>
            </a:blipFill>
          </p:spPr>
          <p:txBody>
            <a:bodyPr/>
            <a:lstStyle/>
            <a:p>
              <a:endParaRPr lang="pt-BR"/>
            </a:p>
          </p:txBody>
        </p:sp>
        <p:sp>
          <p:nvSpPr>
            <p:cNvPr id="9" name="Freeform 23">
              <a:extLst>
                <a:ext uri="{FF2B5EF4-FFF2-40B4-BE49-F238E27FC236}">
                  <a16:creationId xmlns:a16="http://schemas.microsoft.com/office/drawing/2014/main" id="{9145748E-FF78-12B8-C00D-5FAF69894D07}"/>
                </a:ext>
              </a:extLst>
            </p:cNvPr>
            <p:cNvSpPr/>
            <p:nvPr/>
          </p:nvSpPr>
          <p:spPr>
            <a:xfrm>
              <a:off x="334532" y="335204"/>
              <a:ext cx="2052345" cy="1043794"/>
            </a:xfrm>
            <a:custGeom>
              <a:avLst/>
              <a:gdLst/>
              <a:ahLst/>
              <a:cxnLst/>
              <a:rect l="l" t="t" r="r" b="b"/>
              <a:pathLst>
                <a:path w="2052345" h="1043794">
                  <a:moveTo>
                    <a:pt x="0" y="0"/>
                  </a:moveTo>
                  <a:lnTo>
                    <a:pt x="2052345" y="0"/>
                  </a:lnTo>
                  <a:lnTo>
                    <a:pt x="2052345" y="1043794"/>
                  </a:lnTo>
                  <a:lnTo>
                    <a:pt x="0" y="1043794"/>
                  </a:lnTo>
                  <a:lnTo>
                    <a:pt x="0" y="0"/>
                  </a:lnTo>
                  <a:close/>
                </a:path>
              </a:pathLst>
            </a:custGeom>
            <a:blipFill>
              <a:blip r:embed="rId3"/>
              <a:stretch>
                <a:fillRect b="-5193"/>
              </a:stretch>
            </a:blipFill>
          </p:spPr>
          <p:txBody>
            <a:bodyPr/>
            <a:lstStyle/>
            <a:p>
              <a:endParaRPr lang="pt-BR"/>
            </a:p>
          </p:txBody>
        </p:sp>
        <p:sp>
          <p:nvSpPr>
            <p:cNvPr id="10" name="TextBox 24">
              <a:extLst>
                <a:ext uri="{FF2B5EF4-FFF2-40B4-BE49-F238E27FC236}">
                  <a16:creationId xmlns:a16="http://schemas.microsoft.com/office/drawing/2014/main" id="{029F49C7-BE0F-D943-C944-CEF198D08B94}"/>
                </a:ext>
              </a:extLst>
            </p:cNvPr>
            <p:cNvSpPr txBox="1"/>
            <p:nvPr/>
          </p:nvSpPr>
          <p:spPr>
            <a:xfrm>
              <a:off x="583260" y="927863"/>
              <a:ext cx="584011" cy="293878"/>
            </a:xfrm>
            <a:prstGeom prst="rect">
              <a:avLst/>
            </a:prstGeom>
          </p:spPr>
          <p:txBody>
            <a:bodyPr lIns="0" tIns="0" rIns="0" bIns="0" rtlCol="0" anchor="t">
              <a:spAutoFit/>
            </a:bodyPr>
            <a:lstStyle/>
            <a:p>
              <a:pPr algn="l">
                <a:lnSpc>
                  <a:spcPts val="1850"/>
                </a:lnSpc>
              </a:pPr>
              <a:r>
                <a:rPr lang="en-US" sz="1321" spc="23">
                  <a:solidFill>
                    <a:srgbClr val="0EFEC1"/>
                  </a:solidFill>
                  <a:latin typeface="Open Sans Extra Bold"/>
                  <a:ea typeface="Open Sans Extra Bold"/>
                  <a:cs typeface="Open Sans Extra Bold"/>
                  <a:sym typeface="Open Sans Extra Bold"/>
                </a:rPr>
                <a:t>XVIII</a:t>
              </a:r>
            </a:p>
          </p:txBody>
        </p:sp>
      </p:grpSp>
    </p:spTree>
    <p:extLst>
      <p:ext uri="{BB962C8B-B14F-4D97-AF65-F5344CB8AC3E}">
        <p14:creationId xmlns:p14="http://schemas.microsoft.com/office/powerpoint/2010/main" val="28307906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TotalTime>
  <Words>1084</Words>
  <Application>Microsoft Office PowerPoint</Application>
  <PresentationFormat>Personalizar</PresentationFormat>
  <Paragraphs>151</Paragraphs>
  <Slides>14</Slides>
  <Notes>0</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14</vt:i4>
      </vt:variant>
    </vt:vector>
  </HeadingPairs>
  <TitlesOfParts>
    <vt:vector size="20" baseType="lpstr">
      <vt:lpstr>Code Pro</vt:lpstr>
      <vt:lpstr>Open Sans Extra Bold</vt:lpstr>
      <vt:lpstr>Intro</vt:lpstr>
      <vt:lpstr>Arial</vt:lpstr>
      <vt:lpstr>Calibri</vt:lpstr>
      <vt:lpstr>Office Theme</vt:lpstr>
      <vt:lpstr>Apresentação do PowerPoint</vt:lpstr>
      <vt:lpstr>Apresentação do PowerPoint</vt:lpstr>
      <vt:lpstr>Apresentação do PowerPoint</vt:lpstr>
      <vt:lpstr>Apresentação do PowerPoint</vt:lpstr>
      <vt:lpstr>CAUSAS E CONSEQUÊNCIAS</vt:lpstr>
      <vt:lpstr>Apresentação do PowerPoint</vt:lpstr>
      <vt:lpstr>Tratamento regulatório</vt:lpstr>
      <vt:lpstr>Tratamento regulatório</vt:lpstr>
      <vt:lpstr>Tratamento regulatório</vt:lpstr>
      <vt:lpstr>Tratamento regulatório</vt:lpstr>
      <vt:lpstr>Tratamento regulatório</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Modelo_Slide_XVIIICOngresso</dc:title>
  <dc:creator>PB Advogados</dc:creator>
  <cp:lastModifiedBy>PB Advogados</cp:lastModifiedBy>
  <cp:revision>2</cp:revision>
  <dcterms:created xsi:type="dcterms:W3CDTF">2006-08-16T00:00:00Z</dcterms:created>
  <dcterms:modified xsi:type="dcterms:W3CDTF">2025-06-16T03:49:22Z</dcterms:modified>
  <dc:identifier>DAGoN4hKEtU</dc:identifier>
</cp:coreProperties>
</file>